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6" r:id="rId2"/>
    <p:sldMasterId id="2147483658" r:id="rId3"/>
  </p:sldMasterIdLst>
  <p:notesMasterIdLst>
    <p:notesMasterId r:id="rId25"/>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9144000" cy="6858000" type="screen4x3"/>
  <p:notesSz cx="6794500" cy="99314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8" userDrawn="1">
          <p15:clr>
            <a:srgbClr val="A4A3A4"/>
          </p15:clr>
        </p15:guide>
        <p15:guide id="2" pos="2140" userDrawn="1">
          <p15:clr>
            <a:srgbClr val="A4A3A4"/>
          </p15:clr>
        </p15:guide>
      </p15:notes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0" roundtripDataSignature="AMtx7mgmt18OOupgokNf1g7yN6R0kifaM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CFEC236-9457-459B-B4A8-9BB3543901B4}">
  <a:tblStyle styleId="{2CFEC236-9457-459B-B4A8-9BB3543901B4}"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7EDED"/>
          </a:solidFill>
        </a:fill>
      </a:tcStyle>
    </a:wholeTbl>
    <a:band1H>
      <a:tcTxStyle/>
      <a:tcStyle>
        <a:tcBdr/>
        <a:fill>
          <a:solidFill>
            <a:srgbClr val="CCD9D9"/>
          </a:solidFill>
        </a:fill>
      </a:tcStyle>
    </a:band1H>
    <a:band2H>
      <a:tcTxStyle/>
      <a:tcStyle>
        <a:tcBdr/>
      </a:tcStyle>
    </a:band2H>
    <a:band1V>
      <a:tcTxStyle/>
      <a:tcStyle>
        <a:tcBdr/>
        <a:fill>
          <a:solidFill>
            <a:srgbClr val="CCD9D9"/>
          </a:solidFill>
        </a:fill>
      </a:tcStyle>
    </a:band1V>
    <a:band2V>
      <a:tcTxStyle/>
      <a:tcStyle>
        <a:tcBdr/>
      </a:tcStyle>
    </a:band2V>
    <a:lastCol>
      <a:tcTxStyle b="on" i="off">
        <a:font>
          <a:latin typeface="Arial"/>
          <a:ea typeface="Arial"/>
          <a:cs typeface="Arial"/>
        </a:font>
        <a:schemeClr val="lt1"/>
      </a:tcTxStyle>
      <a:tcStyle>
        <a:tcBdr/>
        <a:fill>
          <a:solidFill>
            <a:schemeClr val="accent1"/>
          </a:solidFill>
        </a:fill>
      </a:tcStyle>
    </a:lastCol>
    <a:firstCol>
      <a:tcTxStyle b="on" i="off">
        <a:font>
          <a:latin typeface="Arial"/>
          <a:ea typeface="Arial"/>
          <a:cs typeface="Arial"/>
        </a:font>
        <a:schemeClr val="lt1"/>
      </a:tcTxStyle>
      <a:tcStyle>
        <a:tcBdr/>
        <a:fill>
          <a:solidFill>
            <a:schemeClr val="accent1"/>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988C72D6-DE7A-4F39-A364-F2F6766D7641}"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1584" y="84"/>
      </p:cViewPr>
      <p:guideLst>
        <p:guide orient="horz" pos="2160"/>
        <p:guide pos="288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3128"/>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30"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4283" cy="49829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48645" y="0"/>
            <a:ext cx="2944283" cy="498295"/>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450" y="4779486"/>
            <a:ext cx="5435600" cy="3910489"/>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33107"/>
            <a:ext cx="2944283" cy="498294"/>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p1: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1" name="Google Shape;71;p1:notes"/>
          <p:cNvSpPr txBox="1">
            <a:spLocks noGrp="1"/>
          </p:cNvSpPr>
          <p:nvPr>
            <p:ph type="body" idx="1"/>
          </p:nvPr>
        </p:nvSpPr>
        <p:spPr>
          <a:xfrm>
            <a:off x="679450" y="4779486"/>
            <a:ext cx="5435600" cy="3910489"/>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i="1">
                <a:solidFill>
                  <a:schemeClr val="dk1"/>
                </a:solidFill>
                <a:latin typeface="Calibri"/>
                <a:ea typeface="Calibri"/>
                <a:cs typeface="Calibri"/>
                <a:sym typeface="Calibri"/>
              </a:rPr>
              <a:t>Insert the school logo, date, time and name of presenter</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Encourage parents to look around the classroom/provision for the first 10 minutes.</a:t>
            </a: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b="1">
                <a:solidFill>
                  <a:schemeClr val="dk1"/>
                </a:solidFill>
                <a:latin typeface="Calibri"/>
                <a:ea typeface="Calibri"/>
                <a:cs typeface="Calibri"/>
                <a:sym typeface="Calibri"/>
              </a:rPr>
              <a:t>Room Set up </a:t>
            </a:r>
            <a:r>
              <a:rPr lang="en-GB" sz="1200">
                <a:solidFill>
                  <a:schemeClr val="dk1"/>
                </a:solidFill>
                <a:latin typeface="Calibri"/>
                <a:ea typeface="Calibri"/>
                <a:cs typeface="Calibri"/>
                <a:sym typeface="Calibri"/>
              </a:rPr>
              <a:t>– Think about the best way to arrange the seating, keeping in mind that you will want all parents to see the presentation and to be able to talk in small groups. You may want to play music and offer refreshments as parents arrive.</a:t>
            </a: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Give out </a:t>
            </a:r>
            <a:r>
              <a:rPr lang="en-GB" sz="1200" b="1">
                <a:solidFill>
                  <a:schemeClr val="dk1"/>
                </a:solidFill>
                <a:latin typeface="Calibri"/>
                <a:ea typeface="Calibri"/>
                <a:cs typeface="Calibri"/>
                <a:sym typeface="Calibri"/>
              </a:rPr>
              <a:t>induction packs </a:t>
            </a:r>
            <a:r>
              <a:rPr lang="en-GB" sz="1200">
                <a:solidFill>
                  <a:schemeClr val="dk1"/>
                </a:solidFill>
                <a:latin typeface="Calibri"/>
                <a:ea typeface="Calibri"/>
                <a:cs typeface="Calibri"/>
                <a:sym typeface="Calibri"/>
              </a:rPr>
              <a:t>as parents enter and keep a register so that you know who has attended. </a:t>
            </a: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Make sure the </a:t>
            </a:r>
            <a:r>
              <a:rPr lang="en-GB" sz="1200" b="1">
                <a:solidFill>
                  <a:schemeClr val="dk1"/>
                </a:solidFill>
                <a:latin typeface="Calibri"/>
                <a:ea typeface="Calibri"/>
                <a:cs typeface="Calibri"/>
                <a:sym typeface="Calibri"/>
              </a:rPr>
              <a:t>evaluation sheets/post-its and pens/pencils </a:t>
            </a:r>
            <a:r>
              <a:rPr lang="en-GB" sz="1200">
                <a:solidFill>
                  <a:schemeClr val="dk1"/>
                </a:solidFill>
                <a:latin typeface="Calibri"/>
                <a:ea typeface="Calibri"/>
                <a:cs typeface="Calibri"/>
                <a:sym typeface="Calibri"/>
              </a:rPr>
              <a:t>are on the chairs/tables for parents to access during the induction.</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Welcome the parents/carers and introduce yourself</a:t>
            </a:r>
            <a:endParaRPr/>
          </a:p>
        </p:txBody>
      </p:sp>
      <p:sp>
        <p:nvSpPr>
          <p:cNvPr id="72" name="Google Shape;72;p1: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2:notes"/>
          <p:cNvSpPr txBox="1">
            <a:spLocks noGrp="1"/>
          </p:cNvSpPr>
          <p:nvPr>
            <p:ph type="body" idx="1"/>
          </p:nvPr>
        </p:nvSpPr>
        <p:spPr>
          <a:xfrm>
            <a:off x="679450" y="4779486"/>
            <a:ext cx="5435600" cy="3910489"/>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3" name="Google Shape;83;p2: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3: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0" name="Google Shape;90;p3:notes"/>
          <p:cNvSpPr txBox="1">
            <a:spLocks noGrp="1"/>
          </p:cNvSpPr>
          <p:nvPr>
            <p:ph type="body" idx="1"/>
          </p:nvPr>
        </p:nvSpPr>
        <p:spPr>
          <a:xfrm>
            <a:off x="679450" y="4779486"/>
            <a:ext cx="5435600" cy="3910489"/>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i="1"/>
              <a:t>Insert own school photos</a:t>
            </a:r>
            <a:endParaRPr/>
          </a:p>
          <a:p>
            <a:pPr marL="0" marR="0" lvl="0" indent="0" algn="l" rtl="0">
              <a:lnSpc>
                <a:spcPct val="100000"/>
              </a:lnSpc>
              <a:spcBef>
                <a:spcPts val="0"/>
              </a:spcBef>
              <a:spcAft>
                <a:spcPts val="0"/>
              </a:spcAft>
              <a:buClr>
                <a:schemeClr val="dk1"/>
              </a:buClr>
              <a:buSzPts val="1200"/>
              <a:buFont typeface="Calibri"/>
              <a:buNone/>
            </a:pPr>
            <a:endParaRPr i="1"/>
          </a:p>
          <a:p>
            <a:pPr marL="0" lvl="0" indent="0" algn="l" rtl="0">
              <a:spcBef>
                <a:spcPts val="0"/>
              </a:spcBef>
              <a:spcAft>
                <a:spcPts val="0"/>
              </a:spcAft>
              <a:buNone/>
            </a:pPr>
            <a:r>
              <a:rPr lang="en-GB" sz="1200">
                <a:solidFill>
                  <a:schemeClr val="dk1"/>
                </a:solidFill>
                <a:latin typeface="Calibri"/>
                <a:ea typeface="Calibri"/>
                <a:cs typeface="Calibri"/>
                <a:sym typeface="Calibri"/>
              </a:rPr>
              <a:t>The curriculum for every child under the age of 5</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Parents as partners</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What this school does specifically – policies, expectations etc</a:t>
            </a: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200"/>
              <a:buFont typeface="Calibri"/>
              <a:buNone/>
            </a:pPr>
            <a:endParaRPr/>
          </a:p>
        </p:txBody>
      </p:sp>
      <p:sp>
        <p:nvSpPr>
          <p:cNvPr id="91" name="Google Shape;91;p3: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4:notes"/>
          <p:cNvSpPr txBox="1">
            <a:spLocks noGrp="1"/>
          </p:cNvSpPr>
          <p:nvPr>
            <p:ph type="body" idx="1"/>
          </p:nvPr>
        </p:nvSpPr>
        <p:spPr>
          <a:xfrm>
            <a:off x="679450" y="4779486"/>
            <a:ext cx="5435600" cy="3910489"/>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 name="Google Shape;99;p4: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7" name="Google Shape;107;p6:notes"/>
          <p:cNvSpPr txBox="1">
            <a:spLocks noGrp="1"/>
          </p:cNvSpPr>
          <p:nvPr>
            <p:ph type="body" idx="1"/>
          </p:nvPr>
        </p:nvSpPr>
        <p:spPr>
          <a:xfrm>
            <a:off x="679450" y="4779486"/>
            <a:ext cx="5435600" cy="3910489"/>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i="1">
                <a:solidFill>
                  <a:schemeClr val="dk1"/>
                </a:solidFill>
                <a:latin typeface="Calibri"/>
                <a:ea typeface="Calibri"/>
                <a:cs typeface="Calibri"/>
                <a:sym typeface="Calibri"/>
              </a:rPr>
              <a:t>School insert own pictures</a:t>
            </a:r>
            <a:endParaRPr/>
          </a:p>
          <a:p>
            <a:pPr marL="0" lvl="0" indent="0" algn="l" rtl="0">
              <a:spcBef>
                <a:spcPts val="0"/>
              </a:spcBef>
              <a:spcAft>
                <a:spcPts val="0"/>
              </a:spcAft>
              <a:buNone/>
            </a:pPr>
            <a:endParaRPr sz="1200" i="1">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a:latin typeface="Arial"/>
                <a:ea typeface="Arial"/>
                <a:cs typeface="Arial"/>
                <a:sym typeface="Arial"/>
              </a:rPr>
              <a:t>‘Transition: A process not an event’ reference that this statement appears in several documents/research etc – for example ICAN, Alistair Bryce Clegg, etc</a:t>
            </a:r>
            <a:endParaRPr sz="1200" b="1">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a:latin typeface="Arial"/>
              <a:ea typeface="Arial"/>
              <a:cs typeface="Arial"/>
              <a:sym typeface="Arial"/>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Talk about each bullet point on the slide, reassuring parents that most will children settle well and that support is available for those who take a little longer. Explain that you will work in partnership because you recognise that parents are experts in knowing their child’s needs and staff are very experienced in supporting new children to settle.</a:t>
            </a: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Research suggests that children will find it easier to settle into school if they…</a:t>
            </a: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have strong social skills </a:t>
            </a: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can cope emotionally with being separated from their parents </a:t>
            </a: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are relatively independent in their own personal care </a:t>
            </a: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have a curiosity about the world and a desire to learn</a:t>
            </a: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a:p>
        </p:txBody>
      </p:sp>
      <p:sp>
        <p:nvSpPr>
          <p:cNvPr id="108" name="Google Shape;108;p6: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7: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4" name="Google Shape;124;p7:notes"/>
          <p:cNvSpPr txBox="1">
            <a:spLocks noGrp="1"/>
          </p:cNvSpPr>
          <p:nvPr>
            <p:ph type="body" idx="1"/>
          </p:nvPr>
        </p:nvSpPr>
        <p:spPr>
          <a:xfrm>
            <a:off x="679450" y="4779486"/>
            <a:ext cx="5435600" cy="3910489"/>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i="1">
                <a:solidFill>
                  <a:schemeClr val="dk1"/>
                </a:solidFill>
                <a:latin typeface="Calibri"/>
                <a:ea typeface="Calibri"/>
                <a:cs typeface="Calibri"/>
                <a:sym typeface="Calibri"/>
              </a:rPr>
              <a:t>Edit this slide to reflect your own support for transition</a:t>
            </a:r>
            <a:r>
              <a:rPr lang="en-GB" sz="1200">
                <a:solidFill>
                  <a:schemeClr val="dk1"/>
                </a:solidFill>
                <a:latin typeface="Calibri"/>
                <a:ea typeface="Calibri"/>
                <a:cs typeface="Calibri"/>
                <a:sym typeface="Calibri"/>
              </a:rPr>
              <a:t>. </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Talk about all the different ways you get to know the child and their family and the opportunities to share and exchange information about their child.</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Explain how the key person relationship supports children to settle well.</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Emphasise that staff are available to talk to parents who have concerns about their child. </a:t>
            </a:r>
            <a:endParaRPr/>
          </a:p>
          <a:p>
            <a:pPr marL="0" lvl="0" indent="0" algn="l" rtl="0">
              <a:spcBef>
                <a:spcPts val="0"/>
              </a:spcBef>
              <a:spcAft>
                <a:spcPts val="0"/>
              </a:spcAft>
              <a:buNone/>
            </a:pPr>
            <a:endParaRPr/>
          </a:p>
        </p:txBody>
      </p:sp>
      <p:sp>
        <p:nvSpPr>
          <p:cNvPr id="125" name="Google Shape;125;p7: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8: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8:notes"/>
          <p:cNvSpPr txBox="1">
            <a:spLocks noGrp="1"/>
          </p:cNvSpPr>
          <p:nvPr>
            <p:ph type="body" idx="1"/>
          </p:nvPr>
        </p:nvSpPr>
        <p:spPr>
          <a:xfrm>
            <a:off x="679450" y="4779486"/>
            <a:ext cx="5435600" cy="3910489"/>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1">
                <a:solidFill>
                  <a:schemeClr val="dk1"/>
                </a:solidFill>
                <a:latin typeface="Calibri"/>
                <a:ea typeface="Calibri"/>
                <a:cs typeface="Calibri"/>
                <a:sym typeface="Calibri"/>
              </a:rPr>
              <a:t>Optional</a:t>
            </a:r>
            <a:r>
              <a:rPr lang="en-GB" sz="1200" b="1" i="0">
                <a:solidFill>
                  <a:schemeClr val="dk1"/>
                </a:solidFill>
                <a:latin typeface="Calibri"/>
                <a:ea typeface="Calibri"/>
                <a:cs typeface="Calibri"/>
                <a:sym typeface="Calibri"/>
              </a:rPr>
              <a:t> (or you may want to use this at a second session)</a:t>
            </a:r>
            <a:endParaRPr sz="1200" i="1">
              <a:solidFill>
                <a:schemeClr val="dk1"/>
              </a:solidFill>
              <a:latin typeface="Calibri"/>
              <a:ea typeface="Calibri"/>
              <a:cs typeface="Calibri"/>
              <a:sym typeface="Calibri"/>
            </a:endParaRPr>
          </a:p>
          <a:p>
            <a:pPr marL="0" lvl="0" indent="0" algn="l" rtl="0">
              <a:spcBef>
                <a:spcPts val="0"/>
              </a:spcBef>
              <a:spcAft>
                <a:spcPts val="0"/>
              </a:spcAft>
              <a:buNone/>
            </a:pPr>
            <a:r>
              <a:rPr lang="en-GB" sz="1200" i="1">
                <a:solidFill>
                  <a:schemeClr val="dk1"/>
                </a:solidFill>
                <a:latin typeface="Calibri"/>
                <a:ea typeface="Calibri"/>
                <a:cs typeface="Calibri"/>
                <a:sym typeface="Calibri"/>
              </a:rPr>
              <a:t>If preferred insert photos of the ways in which children learn in your school/provision.</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a:solidFill>
                  <a:schemeClr val="dk1"/>
                </a:solidFill>
                <a:latin typeface="Calibri"/>
                <a:ea typeface="Calibri"/>
                <a:cs typeface="Calibri"/>
                <a:sym typeface="Calibri"/>
              </a:rPr>
              <a:t>Optional to do the following dependent on the needs of your community and parents/carers</a:t>
            </a: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i="1">
                <a:solidFill>
                  <a:schemeClr val="dk1"/>
                </a:solidFill>
                <a:latin typeface="Calibri"/>
                <a:ea typeface="Calibri"/>
                <a:cs typeface="Calibri"/>
                <a:sym typeface="Calibri"/>
              </a:rPr>
              <a:t> </a:t>
            </a:r>
            <a:r>
              <a:rPr lang="en-GB" sz="1200" b="1">
                <a:solidFill>
                  <a:schemeClr val="dk1"/>
                </a:solidFill>
                <a:latin typeface="Calibri"/>
                <a:ea typeface="Calibri"/>
                <a:cs typeface="Calibri"/>
                <a:sym typeface="Calibri"/>
              </a:rPr>
              <a:t>Activity</a:t>
            </a:r>
            <a:r>
              <a:rPr lang="en-GB" sz="1200">
                <a:solidFill>
                  <a:schemeClr val="dk1"/>
                </a:solidFill>
                <a:latin typeface="Calibri"/>
                <a:ea typeface="Calibri"/>
                <a:cs typeface="Calibri"/>
                <a:sym typeface="Calibri"/>
              </a:rPr>
              <a:t> – Parents look at each of the photos and consider what is being learnt/developed. Encourage parents to discuss what they can see and what children might be learning in these situations. Parents/carers to be given a copy of the photos on the slide so that they can make notes and take it away to share with other family members.</a:t>
            </a: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In the discussion following the activity give a short explanation of why the activity in each photo is beneficial e.g. hanging from bars to build upper body strength (writing), listening to adults read a book (story time), board games (mathematics), sand/water play (problem solving), clearly labelled drawers/shelves (independence), role-play/collaborative play (make friends).</a:t>
            </a: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a:p>
        </p:txBody>
      </p:sp>
      <p:sp>
        <p:nvSpPr>
          <p:cNvPr id="132" name="Google Shape;132;p8: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9:notes"/>
          <p:cNvSpPr txBox="1">
            <a:spLocks noGrp="1"/>
          </p:cNvSpPr>
          <p:nvPr>
            <p:ph type="body" idx="1"/>
          </p:nvPr>
        </p:nvSpPr>
        <p:spPr>
          <a:xfrm>
            <a:off x="679450" y="4779486"/>
            <a:ext cx="5435600" cy="3910489"/>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0" name="Google Shape;140;p9: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0:notes"/>
          <p:cNvSpPr txBox="1">
            <a:spLocks noGrp="1"/>
          </p:cNvSpPr>
          <p:nvPr>
            <p:ph type="body" idx="1"/>
          </p:nvPr>
        </p:nvSpPr>
        <p:spPr>
          <a:xfrm>
            <a:off x="679450" y="4779486"/>
            <a:ext cx="5435600" cy="3910489"/>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0" name="Google Shape;150;p10: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11: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6" name="Google Shape;156;p11:notes"/>
          <p:cNvSpPr txBox="1">
            <a:spLocks noGrp="1"/>
          </p:cNvSpPr>
          <p:nvPr>
            <p:ph type="body" idx="1"/>
          </p:nvPr>
        </p:nvSpPr>
        <p:spPr>
          <a:xfrm>
            <a:off x="679450" y="4779486"/>
            <a:ext cx="5435600" cy="3910489"/>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i="1">
                <a:solidFill>
                  <a:schemeClr val="dk1"/>
                </a:solidFill>
                <a:latin typeface="Calibri"/>
                <a:ea typeface="Calibri"/>
                <a:cs typeface="Calibri"/>
                <a:sym typeface="Calibri"/>
              </a:rPr>
              <a:t>Insert the school’s/setting’s routine using parent friendly language and the lead person explaining what each part of the routine means. </a:t>
            </a:r>
            <a:endParaRPr/>
          </a:p>
          <a:p>
            <a:pPr marL="0" lvl="0" indent="0" algn="l" rtl="0">
              <a:spcBef>
                <a:spcPts val="0"/>
              </a:spcBef>
              <a:spcAft>
                <a:spcPts val="0"/>
              </a:spcAft>
              <a:buNone/>
            </a:pPr>
            <a:endParaRPr sz="1200" i="1">
              <a:solidFill>
                <a:schemeClr val="dk1"/>
              </a:solidFill>
              <a:latin typeface="Calibri"/>
              <a:ea typeface="Calibri"/>
              <a:cs typeface="Calibri"/>
              <a:sym typeface="Calibri"/>
            </a:endParaRPr>
          </a:p>
          <a:p>
            <a:pPr marL="0" lvl="0" indent="0" algn="l" rtl="0">
              <a:spcBef>
                <a:spcPts val="0"/>
              </a:spcBef>
              <a:spcAft>
                <a:spcPts val="0"/>
              </a:spcAft>
              <a:buNone/>
            </a:pPr>
            <a:r>
              <a:rPr lang="en-GB" sz="1200" i="1">
                <a:solidFill>
                  <a:schemeClr val="dk1"/>
                </a:solidFill>
                <a:latin typeface="Calibri"/>
                <a:ea typeface="Calibri"/>
                <a:cs typeface="Calibri"/>
                <a:sym typeface="Calibri"/>
              </a:rPr>
              <a:t>Go through this and explain each session eg. child initiated activities and self-registration</a:t>
            </a: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i="1">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i="1">
                <a:solidFill>
                  <a:schemeClr val="dk1"/>
                </a:solidFill>
                <a:latin typeface="Calibri"/>
                <a:ea typeface="Calibri"/>
                <a:cs typeface="Calibri"/>
                <a:sym typeface="Calibri"/>
              </a:rPr>
              <a:t>Suggestion – add a photo of the school’s/setting’s visual timetable </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Remember routines are adaptable throughout the year and change in response to the cohorts needs</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i="0"/>
          </a:p>
        </p:txBody>
      </p:sp>
      <p:sp>
        <p:nvSpPr>
          <p:cNvPr id="157" name="Google Shape;157;p11: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12: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4" name="Google Shape;164;p12:notes"/>
          <p:cNvSpPr txBox="1">
            <a:spLocks noGrp="1"/>
          </p:cNvSpPr>
          <p:nvPr>
            <p:ph type="body" idx="1"/>
          </p:nvPr>
        </p:nvSpPr>
        <p:spPr>
          <a:xfrm>
            <a:off x="679450" y="4779486"/>
            <a:ext cx="5435600" cy="3910489"/>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i="1">
                <a:solidFill>
                  <a:schemeClr val="dk1"/>
                </a:solidFill>
                <a:latin typeface="Calibri"/>
                <a:ea typeface="Calibri"/>
                <a:cs typeface="Calibri"/>
                <a:sym typeface="Calibri"/>
              </a:rPr>
              <a:t>Insert the school’s/setting’s routine using parent friendly language and the lead person explaining what each part of the routine means. </a:t>
            </a:r>
            <a:endParaRPr/>
          </a:p>
          <a:p>
            <a:pPr marL="0" lvl="0" indent="0" algn="l" rtl="0">
              <a:spcBef>
                <a:spcPts val="0"/>
              </a:spcBef>
              <a:spcAft>
                <a:spcPts val="0"/>
              </a:spcAft>
              <a:buNone/>
            </a:pPr>
            <a:endParaRPr sz="1200" i="1">
              <a:solidFill>
                <a:schemeClr val="dk1"/>
              </a:solidFill>
              <a:latin typeface="Calibri"/>
              <a:ea typeface="Calibri"/>
              <a:cs typeface="Calibri"/>
              <a:sym typeface="Calibri"/>
            </a:endParaRPr>
          </a:p>
          <a:p>
            <a:pPr marL="0" lvl="0" indent="0" algn="l" rtl="0">
              <a:spcBef>
                <a:spcPts val="0"/>
              </a:spcBef>
              <a:spcAft>
                <a:spcPts val="0"/>
              </a:spcAft>
              <a:buNone/>
            </a:pPr>
            <a:r>
              <a:rPr lang="en-GB" sz="1200" i="1">
                <a:solidFill>
                  <a:schemeClr val="dk1"/>
                </a:solidFill>
                <a:latin typeface="Calibri"/>
                <a:ea typeface="Calibri"/>
                <a:cs typeface="Calibri"/>
                <a:sym typeface="Calibri"/>
              </a:rPr>
              <a:t>Go through this and explain each session eg. child initiated activities and self-registration</a:t>
            </a: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i="1">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i="1">
                <a:solidFill>
                  <a:schemeClr val="dk1"/>
                </a:solidFill>
                <a:latin typeface="Calibri"/>
                <a:ea typeface="Calibri"/>
                <a:cs typeface="Calibri"/>
                <a:sym typeface="Calibri"/>
              </a:rPr>
              <a:t>Suggestion – add a photo of the school’s/setting’s visual timetable </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Remember routines are adaptable throughout the year and change in response to the cohorts needs</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i="0"/>
          </a:p>
        </p:txBody>
      </p:sp>
      <p:sp>
        <p:nvSpPr>
          <p:cNvPr id="165" name="Google Shape;165;p12: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3:notes"/>
          <p:cNvSpPr>
            <a:spLocks noGrp="1" noRot="1" noChangeAspect="1"/>
          </p:cNvSpPr>
          <p:nvPr>
            <p:ph type="sldImg" idx="2"/>
          </p:nvPr>
        </p:nvSpPr>
        <p:spPr>
          <a:xfrm>
            <a:off x="1047750" y="322263"/>
            <a:ext cx="4470400" cy="33528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2" name="Google Shape;172;p13:notes"/>
          <p:cNvSpPr txBox="1">
            <a:spLocks noGrp="1"/>
          </p:cNvSpPr>
          <p:nvPr>
            <p:ph type="body" idx="1"/>
          </p:nvPr>
        </p:nvSpPr>
        <p:spPr>
          <a:xfrm>
            <a:off x="264231" y="3807037"/>
            <a:ext cx="6258489" cy="48829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100">
                <a:solidFill>
                  <a:schemeClr val="dk1"/>
                </a:solidFill>
                <a:latin typeface="Calibri"/>
                <a:ea typeface="Calibri"/>
                <a:cs typeface="Calibri"/>
                <a:sym typeface="Calibri"/>
              </a:rPr>
              <a:t>Explain that as the children progress through the school/setting they will be asked to help children at home with various activities (home learning), such as reading a book together. Their cooperation with these activities will be most appreciated and help their child to do well at school or nursery. Always speak of school/setting positively and if issues do occur they then need to be addressed in the appropriate manner (school/setting policy).</a:t>
            </a:r>
            <a:endParaRPr sz="1100">
              <a:solidFill>
                <a:schemeClr val="dk1"/>
              </a:solidFill>
              <a:latin typeface="Calibri"/>
              <a:ea typeface="Calibri"/>
              <a:cs typeface="Calibri"/>
              <a:sym typeface="Calibri"/>
            </a:endParaRPr>
          </a:p>
          <a:p>
            <a:pPr marL="0" lvl="0" indent="0" algn="l" rtl="0">
              <a:spcBef>
                <a:spcPts val="0"/>
              </a:spcBef>
              <a:spcAft>
                <a:spcPts val="0"/>
              </a:spcAft>
              <a:buNone/>
            </a:pPr>
            <a:r>
              <a:rPr lang="en-GB" sz="1100">
                <a:solidFill>
                  <a:schemeClr val="dk1"/>
                </a:solidFill>
                <a:latin typeface="Calibri"/>
                <a:ea typeface="Calibri"/>
                <a:cs typeface="Calibri"/>
                <a:sym typeface="Calibri"/>
              </a:rPr>
              <a:t>As you talk about each photograph explain how parents can help at home by using either your own ideas or some of the suggestions below.</a:t>
            </a:r>
            <a:endParaRPr sz="1100">
              <a:solidFill>
                <a:schemeClr val="dk1"/>
              </a:solidFill>
              <a:latin typeface="Calibri"/>
              <a:ea typeface="Calibri"/>
              <a:cs typeface="Calibri"/>
              <a:sym typeface="Calibri"/>
            </a:endParaRPr>
          </a:p>
          <a:p>
            <a:pPr marL="0" lvl="0" indent="0" algn="l" rtl="0">
              <a:spcBef>
                <a:spcPts val="0"/>
              </a:spcBef>
              <a:spcAft>
                <a:spcPts val="0"/>
              </a:spcAft>
              <a:buNone/>
            </a:pPr>
            <a:r>
              <a:rPr lang="en-GB" sz="1100">
                <a:solidFill>
                  <a:schemeClr val="dk1"/>
                </a:solidFill>
                <a:latin typeface="Calibri"/>
                <a:ea typeface="Calibri"/>
                <a:cs typeface="Calibri"/>
                <a:sym typeface="Calibri"/>
              </a:rPr>
              <a:t> </a:t>
            </a:r>
            <a:r>
              <a:rPr lang="en-GB" sz="1100" b="1">
                <a:solidFill>
                  <a:schemeClr val="dk1"/>
                </a:solidFill>
                <a:latin typeface="Calibri"/>
                <a:ea typeface="Calibri"/>
                <a:cs typeface="Calibri"/>
                <a:sym typeface="Calibri"/>
              </a:rPr>
              <a:t>Communicate and talk with your child - </a:t>
            </a:r>
            <a:r>
              <a:rPr lang="en-GB" sz="1100">
                <a:solidFill>
                  <a:schemeClr val="dk1"/>
                </a:solidFill>
                <a:latin typeface="Calibri"/>
                <a:ea typeface="Calibri"/>
                <a:cs typeface="Calibri"/>
                <a:sym typeface="Calibri"/>
              </a:rPr>
              <a:t>use every opportunity to have conversations with your child - play together, draw attention to objects in the environment, talk about and recall past experiences, cook together and encourage them to talk about their feelings. For example, talk about things that make them happy/unhappy.</a:t>
            </a:r>
            <a:endParaRPr sz="1100">
              <a:solidFill>
                <a:schemeClr val="dk1"/>
              </a:solidFill>
              <a:latin typeface="Calibri"/>
              <a:ea typeface="Calibri"/>
              <a:cs typeface="Calibri"/>
              <a:sym typeface="Calibri"/>
            </a:endParaRPr>
          </a:p>
          <a:p>
            <a:pPr marL="0" lvl="0" indent="0" algn="l" rtl="0">
              <a:spcBef>
                <a:spcPts val="0"/>
              </a:spcBef>
              <a:spcAft>
                <a:spcPts val="0"/>
              </a:spcAft>
              <a:buNone/>
            </a:pPr>
            <a:r>
              <a:rPr lang="en-GB" sz="1100" b="1">
                <a:solidFill>
                  <a:schemeClr val="dk1"/>
                </a:solidFill>
                <a:latin typeface="Calibri"/>
                <a:ea typeface="Calibri"/>
                <a:cs typeface="Calibri"/>
                <a:sym typeface="Calibri"/>
              </a:rPr>
              <a:t>Enjoy physical activities together</a:t>
            </a:r>
            <a:r>
              <a:rPr lang="en-GB" sz="1100">
                <a:solidFill>
                  <a:schemeClr val="dk1"/>
                </a:solidFill>
                <a:latin typeface="Calibri"/>
                <a:ea typeface="Calibri"/>
                <a:cs typeface="Calibri"/>
                <a:sym typeface="Calibri"/>
              </a:rPr>
              <a:t> - plan outdoor experiences such as visits to the park and walks. Encourage running, climbing, jumping, swinging and throwing games. Help the development of smaller muscles through cooking experiences, the use of playdough, building with bricks/Lego and opportunities to make marks and draw. </a:t>
            </a:r>
            <a:endParaRPr sz="1100">
              <a:solidFill>
                <a:schemeClr val="dk1"/>
              </a:solidFill>
              <a:latin typeface="Calibri"/>
              <a:ea typeface="Calibri"/>
              <a:cs typeface="Calibri"/>
              <a:sym typeface="Calibri"/>
            </a:endParaRPr>
          </a:p>
          <a:p>
            <a:pPr marL="0" lvl="0" indent="0" algn="l" rtl="0">
              <a:spcBef>
                <a:spcPts val="0"/>
              </a:spcBef>
              <a:spcAft>
                <a:spcPts val="0"/>
              </a:spcAft>
              <a:buNone/>
            </a:pPr>
            <a:r>
              <a:rPr lang="en-GB" sz="1100">
                <a:solidFill>
                  <a:schemeClr val="dk1"/>
                </a:solidFill>
                <a:latin typeface="Calibri"/>
                <a:ea typeface="Calibri"/>
                <a:cs typeface="Calibri"/>
                <a:sym typeface="Calibri"/>
              </a:rPr>
              <a:t> </a:t>
            </a:r>
            <a:r>
              <a:rPr lang="en-GB" sz="1100" b="1">
                <a:solidFill>
                  <a:schemeClr val="dk1"/>
                </a:solidFill>
                <a:latin typeface="Calibri"/>
                <a:ea typeface="Calibri"/>
                <a:cs typeface="Calibri"/>
                <a:sym typeface="Calibri"/>
              </a:rPr>
              <a:t>Fun with maths</a:t>
            </a:r>
            <a:r>
              <a:rPr lang="en-GB" sz="1100">
                <a:solidFill>
                  <a:schemeClr val="dk1"/>
                </a:solidFill>
                <a:latin typeface="Calibri"/>
                <a:ea typeface="Calibri"/>
                <a:cs typeface="Calibri"/>
                <a:sym typeface="Calibri"/>
              </a:rPr>
              <a:t> – play board or card games, count objects and compare them e.g. you have 3 and I have 4; I have more. Use opportunities at mealtimes e.g. you have 4 carrots on your plate, if you eat one how many will be left? During bath time use toys and containers that encourage filling and pouring; talking about things that are full and empty. When you are out and about draw attention to shapes and numbers in shops or in the street. Sing number rhymes together.</a:t>
            </a:r>
            <a:endParaRPr sz="1100">
              <a:solidFill>
                <a:schemeClr val="dk1"/>
              </a:solidFill>
              <a:latin typeface="Calibri"/>
              <a:ea typeface="Calibri"/>
              <a:cs typeface="Calibri"/>
              <a:sym typeface="Calibri"/>
            </a:endParaRPr>
          </a:p>
          <a:p>
            <a:pPr marL="0" lvl="0" indent="0" algn="l" rtl="0">
              <a:spcBef>
                <a:spcPts val="0"/>
              </a:spcBef>
              <a:spcAft>
                <a:spcPts val="0"/>
              </a:spcAft>
              <a:buNone/>
            </a:pPr>
            <a:r>
              <a:rPr lang="en-GB" sz="1100" b="1">
                <a:solidFill>
                  <a:schemeClr val="dk1"/>
                </a:solidFill>
                <a:latin typeface="Calibri"/>
                <a:ea typeface="Calibri"/>
                <a:cs typeface="Calibri"/>
                <a:sym typeface="Calibri"/>
              </a:rPr>
              <a:t>Read, tell and make up stories together</a:t>
            </a:r>
            <a:r>
              <a:rPr lang="en-GB" sz="1100">
                <a:solidFill>
                  <a:schemeClr val="dk1"/>
                </a:solidFill>
                <a:latin typeface="Calibri"/>
                <a:ea typeface="Calibri"/>
                <a:cs typeface="Calibri"/>
                <a:sym typeface="Calibri"/>
              </a:rPr>
              <a:t>- join the library and share books together, talk about the pictures and the print. Point out words that begin with the same letter as their own name and look for objects that begin with the same sound. Look for signs to read when you are out and about. Have a box available for your child that contains paper, notebooks, old envelopes, glue sticks, scissors and different writing tools, such as pens and pencils</a:t>
            </a:r>
            <a:endParaRPr sz="1100">
              <a:solidFill>
                <a:schemeClr val="dk1"/>
              </a:solidFill>
              <a:latin typeface="Calibri"/>
              <a:ea typeface="Calibri"/>
              <a:cs typeface="Calibri"/>
              <a:sym typeface="Calibri"/>
            </a:endParaRPr>
          </a:p>
          <a:p>
            <a:pPr marL="0" lvl="0" indent="0" algn="l" rtl="0">
              <a:spcBef>
                <a:spcPts val="0"/>
              </a:spcBef>
              <a:spcAft>
                <a:spcPts val="0"/>
              </a:spcAft>
              <a:buNone/>
            </a:pPr>
            <a:r>
              <a:rPr lang="en-GB" sz="1100" b="1">
                <a:solidFill>
                  <a:schemeClr val="dk1"/>
                </a:solidFill>
                <a:latin typeface="Calibri"/>
                <a:ea typeface="Calibri"/>
                <a:cs typeface="Calibri"/>
                <a:sym typeface="Calibri"/>
              </a:rPr>
              <a:t>Support your child to do things by themselves – </a:t>
            </a:r>
            <a:r>
              <a:rPr lang="en-GB" sz="1100">
                <a:solidFill>
                  <a:schemeClr val="dk1"/>
                </a:solidFill>
                <a:latin typeface="Calibri"/>
                <a:ea typeface="Calibri"/>
                <a:cs typeface="Calibri"/>
                <a:sym typeface="Calibri"/>
              </a:rPr>
              <a:t>let children put on their shoes/coats and do them up. Encourage them to wash their own hands, open food packets, use cutlery and say when they need the toilet or a drink.</a:t>
            </a:r>
            <a:endParaRPr sz="1100">
              <a:solidFill>
                <a:schemeClr val="dk1"/>
              </a:solidFill>
              <a:latin typeface="Calibri"/>
              <a:ea typeface="Calibri"/>
              <a:cs typeface="Calibri"/>
              <a:sym typeface="Calibri"/>
            </a:endParaRPr>
          </a:p>
          <a:p>
            <a:pPr marL="0" lvl="0" indent="0" algn="l" rtl="0">
              <a:spcBef>
                <a:spcPts val="0"/>
              </a:spcBef>
              <a:spcAft>
                <a:spcPts val="0"/>
              </a:spcAft>
              <a:buNone/>
            </a:pPr>
            <a:r>
              <a:rPr lang="en-GB" sz="1100">
                <a:solidFill>
                  <a:schemeClr val="dk1"/>
                </a:solidFill>
                <a:latin typeface="Calibri"/>
                <a:ea typeface="Calibri"/>
                <a:cs typeface="Calibri"/>
                <a:sym typeface="Calibri"/>
              </a:rPr>
              <a:t> </a:t>
            </a:r>
            <a:r>
              <a:rPr lang="en-GB" sz="1100" b="1">
                <a:solidFill>
                  <a:schemeClr val="dk1"/>
                </a:solidFill>
                <a:latin typeface="Calibri"/>
                <a:ea typeface="Calibri"/>
                <a:cs typeface="Calibri"/>
                <a:sym typeface="Calibri"/>
              </a:rPr>
              <a:t>Encourage social interactions </a:t>
            </a:r>
            <a:r>
              <a:rPr lang="en-GB" sz="1100">
                <a:solidFill>
                  <a:schemeClr val="dk1"/>
                </a:solidFill>
                <a:latin typeface="Calibri"/>
                <a:ea typeface="Calibri"/>
                <a:cs typeface="Calibri"/>
                <a:sym typeface="Calibri"/>
              </a:rPr>
              <a:t>- play together, encourage them to not interrupt, model taking turns and sharing. Model how to ask for something. Arrange times to play with other children. For example, meeting another family at the park </a:t>
            </a:r>
            <a:endParaRPr sz="11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a:p>
        </p:txBody>
      </p:sp>
      <p:sp>
        <p:nvSpPr>
          <p:cNvPr id="173" name="Google Shape;173;p13: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4: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1" name="Google Shape;191;p14:notes"/>
          <p:cNvSpPr txBox="1">
            <a:spLocks noGrp="1"/>
          </p:cNvSpPr>
          <p:nvPr>
            <p:ph type="body" idx="1"/>
          </p:nvPr>
        </p:nvSpPr>
        <p:spPr>
          <a:xfrm>
            <a:off x="679450" y="4779486"/>
            <a:ext cx="5435600" cy="3910489"/>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i="1">
                <a:solidFill>
                  <a:schemeClr val="dk1"/>
                </a:solidFill>
                <a:latin typeface="Calibri"/>
                <a:ea typeface="Calibri"/>
                <a:cs typeface="Calibri"/>
                <a:sym typeface="Calibri"/>
              </a:rPr>
              <a:t>Insert the name and photo of the SENCo</a:t>
            </a: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a:latin typeface="Arial"/>
                <a:ea typeface="Arial"/>
                <a:cs typeface="Arial"/>
                <a:sym typeface="Arial"/>
              </a:rPr>
              <a:t>If you are concerned about your child's learning and development discuss this with the class teacher or their key person</a:t>
            </a:r>
            <a:endParaRPr/>
          </a:p>
          <a:p>
            <a:pPr marL="0" lvl="0" indent="0" algn="l" rtl="0">
              <a:spcBef>
                <a:spcPts val="0"/>
              </a:spcBef>
              <a:spcAft>
                <a:spcPts val="0"/>
              </a:spcAft>
              <a:buNone/>
            </a:pPr>
            <a:r>
              <a:rPr lang="en-GB">
                <a:latin typeface="Arial"/>
                <a:ea typeface="Arial"/>
                <a:cs typeface="Arial"/>
                <a:sym typeface="Arial"/>
              </a:rPr>
              <a:t>The school's Special Educational Needs Coordinator (SENCo) supports children who need additional help</a:t>
            </a:r>
            <a:endParaRPr/>
          </a:p>
          <a:p>
            <a:pPr marL="0" marR="0" lvl="0" indent="0" algn="l" rtl="0">
              <a:lnSpc>
                <a:spcPct val="100000"/>
              </a:lnSpc>
              <a:spcBef>
                <a:spcPts val="0"/>
              </a:spcBef>
              <a:spcAft>
                <a:spcPts val="0"/>
              </a:spcAft>
              <a:buClr>
                <a:schemeClr val="dk1"/>
              </a:buClr>
              <a:buSzPts val="1200"/>
              <a:buFont typeface="Arial"/>
              <a:buNone/>
            </a:pPr>
            <a:r>
              <a:rPr lang="en-GB">
                <a:latin typeface="Arial"/>
                <a:ea typeface="Arial"/>
                <a:cs typeface="Arial"/>
                <a:sym typeface="Arial"/>
              </a:rPr>
              <a:t>Children are helped if they need support with toileting or continence issues</a:t>
            </a:r>
            <a:endParaRPr/>
          </a:p>
          <a:p>
            <a:pPr marL="0" lvl="0" indent="0" algn="l" rtl="0">
              <a:spcBef>
                <a:spcPts val="0"/>
              </a:spcBef>
              <a:spcAft>
                <a:spcPts val="0"/>
              </a:spcAft>
              <a:buNone/>
            </a:pPr>
            <a:endParaRPr>
              <a:latin typeface="Arial"/>
              <a:ea typeface="Arial"/>
              <a:cs typeface="Arial"/>
              <a:sym typeface="Arial"/>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Explain that, after consultation with parents/carers, the school/setting can provide a range of additional help for children who need further support with their learning and development, this may include the support of other professionals, individual learning plans and for a small number of children an Education and Health Care Plan (EHCP). Parents are consulted and involved in any discussions and decisions about their child.</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Explain how the school/setting helps children with toileting and continence issues. </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See the HfL Incontinence Guidance (Coping with Incontinence - Supporting children with continence issues in early year’s settings and schools) which is provided as part of the transition materials.</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 </a:t>
            </a:r>
            <a:endParaRPr/>
          </a:p>
          <a:p>
            <a:pPr marL="0" lvl="0" indent="0" algn="l" rtl="0">
              <a:spcBef>
                <a:spcPts val="240"/>
              </a:spcBef>
              <a:spcAft>
                <a:spcPts val="0"/>
              </a:spcAft>
              <a:buNone/>
            </a:pPr>
            <a:endParaRPr/>
          </a:p>
        </p:txBody>
      </p:sp>
      <p:sp>
        <p:nvSpPr>
          <p:cNvPr id="192" name="Google Shape;192;p14: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5: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15:notes"/>
          <p:cNvSpPr txBox="1">
            <a:spLocks noGrp="1"/>
          </p:cNvSpPr>
          <p:nvPr>
            <p:ph type="body" idx="1"/>
          </p:nvPr>
        </p:nvSpPr>
        <p:spPr>
          <a:xfrm>
            <a:off x="679450" y="4779486"/>
            <a:ext cx="5435600" cy="3910489"/>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dirty="0"/>
              <a:t>Universal Free School Meals</a:t>
            </a:r>
            <a:endParaRPr dirty="0"/>
          </a:p>
          <a:p>
            <a:pPr marL="0" lvl="0" indent="0" algn="l" rtl="0">
              <a:spcBef>
                <a:spcPts val="0"/>
              </a:spcBef>
              <a:spcAft>
                <a:spcPts val="0"/>
              </a:spcAft>
              <a:buNone/>
            </a:pPr>
            <a:r>
              <a:rPr lang="en-GB" dirty="0"/>
              <a:t>Currently, children in Reception, Year 1 and Year 2 in state funded schools receive a free school lunch. This is government-funded and all children are eligible, respective of parental income or situation.</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GB" dirty="0"/>
              <a:t>Schools receive additional funding for a number of eligible families such as</a:t>
            </a:r>
            <a:endParaRPr dirty="0"/>
          </a:p>
          <a:p>
            <a:pPr marL="0" lvl="0" indent="0" algn="l" rtl="0">
              <a:spcBef>
                <a:spcPts val="0"/>
              </a:spcBef>
              <a:spcAft>
                <a:spcPts val="0"/>
              </a:spcAft>
              <a:buNone/>
            </a:pPr>
            <a:r>
              <a:rPr lang="en-GB" dirty="0"/>
              <a:t>-   Those with financial implications that qualify for free school meals </a:t>
            </a:r>
            <a:endParaRPr dirty="0"/>
          </a:p>
          <a:p>
            <a:pPr marL="0" lvl="0" indent="0" algn="l" rtl="0">
              <a:spcBef>
                <a:spcPts val="0"/>
              </a:spcBef>
              <a:spcAft>
                <a:spcPts val="0"/>
              </a:spcAft>
              <a:buNone/>
            </a:pPr>
            <a:r>
              <a:rPr lang="en-GB" dirty="0"/>
              <a:t>Children with families serving in the regular armed forces or have been registered as a ‘service child’ in the school census since 2011 or a child who has lost a parent/carer serving in the armed forces</a:t>
            </a:r>
            <a:endParaRPr dirty="0"/>
          </a:p>
          <a:p>
            <a:pPr marL="171450" lvl="0" indent="-171450" algn="l" rtl="0">
              <a:spcBef>
                <a:spcPts val="0"/>
              </a:spcBef>
              <a:spcAft>
                <a:spcPts val="0"/>
              </a:spcAft>
              <a:buClr>
                <a:schemeClr val="dk1"/>
              </a:buClr>
              <a:buSzPts val="1200"/>
              <a:buFont typeface="Calibri"/>
              <a:buChar char="-"/>
            </a:pPr>
            <a:r>
              <a:rPr lang="en-GB" dirty="0"/>
              <a:t>Child looked after by local authority or in private foster care or has been adopted</a:t>
            </a:r>
            <a:endParaRPr dirty="0"/>
          </a:p>
          <a:p>
            <a:pPr marL="171450" lvl="0" indent="-95250" algn="l" rtl="0">
              <a:spcBef>
                <a:spcPts val="0"/>
              </a:spcBef>
              <a:spcAft>
                <a:spcPts val="0"/>
              </a:spcAft>
              <a:buClr>
                <a:schemeClr val="dk1"/>
              </a:buClr>
              <a:buSzPts val="1200"/>
              <a:buFont typeface="Calibri"/>
              <a:buNone/>
            </a:pPr>
            <a:endParaRPr dirty="0"/>
          </a:p>
          <a:p>
            <a:pPr marL="0" lvl="0" indent="0" algn="l" rtl="0">
              <a:spcBef>
                <a:spcPts val="0"/>
              </a:spcBef>
              <a:spcAft>
                <a:spcPts val="0"/>
              </a:spcAft>
              <a:buClr>
                <a:schemeClr val="dk1"/>
              </a:buClr>
              <a:buSzPts val="1200"/>
              <a:buFont typeface="Calibri"/>
              <a:buNone/>
            </a:pPr>
            <a:r>
              <a:rPr lang="en-GB" dirty="0"/>
              <a:t>The school require all parents to complete the appropriate form to check eligibility. </a:t>
            </a:r>
            <a:r>
              <a:rPr lang="en-GB" b="1" dirty="0"/>
              <a:t>(Provide at the induction)</a:t>
            </a:r>
            <a:endParaRPr dirty="0"/>
          </a:p>
          <a:p>
            <a:pPr marL="0" lvl="0" indent="0" algn="l" rtl="0">
              <a:spcBef>
                <a:spcPts val="0"/>
              </a:spcBef>
              <a:spcAft>
                <a:spcPts val="0"/>
              </a:spcAft>
              <a:buClr>
                <a:schemeClr val="dk1"/>
              </a:buClr>
              <a:buSzPts val="1200"/>
              <a:buFont typeface="Calibri"/>
              <a:buNone/>
            </a:pPr>
            <a:endParaRPr dirty="0"/>
          </a:p>
          <a:p>
            <a:pPr marL="0" lvl="0" indent="0" algn="l" rtl="0">
              <a:spcBef>
                <a:spcPts val="0"/>
              </a:spcBef>
              <a:spcAft>
                <a:spcPts val="0"/>
              </a:spcAft>
              <a:buClr>
                <a:schemeClr val="dk1"/>
              </a:buClr>
              <a:buSzPts val="1200"/>
              <a:buFont typeface="Calibri"/>
              <a:buNone/>
            </a:pPr>
            <a:r>
              <a:rPr lang="en-GB" dirty="0"/>
              <a:t>If your child is eligible, we will, in liaison with parents/carers, allocate the funding to improve their educational outcomes. The funding can be used in a range of ways, including providing specialist equipment/services (for example, speech therapy), enrichment opportunities or in-session support. </a:t>
            </a:r>
            <a:r>
              <a:rPr lang="en-GB" b="1" dirty="0"/>
              <a:t>The school is very discreet with the confidential information you provide and they way in which support in provided.</a:t>
            </a:r>
            <a:endParaRPr dirty="0"/>
          </a:p>
          <a:p>
            <a:pPr marL="171450" lvl="0" indent="-95250" algn="l" rtl="0">
              <a:spcBef>
                <a:spcPts val="0"/>
              </a:spcBef>
              <a:spcAft>
                <a:spcPts val="0"/>
              </a:spcAft>
              <a:buClr>
                <a:schemeClr val="dk1"/>
              </a:buClr>
              <a:buSzPts val="1200"/>
              <a:buFont typeface="Calibri"/>
              <a:buNone/>
            </a:pPr>
            <a:endParaRPr dirty="0"/>
          </a:p>
          <a:p>
            <a:pPr marL="0" lvl="0" indent="0" algn="l" rtl="0">
              <a:spcBef>
                <a:spcPts val="0"/>
              </a:spcBef>
              <a:spcAft>
                <a:spcPts val="0"/>
              </a:spcAft>
              <a:buNone/>
            </a:pPr>
            <a:endParaRPr dirty="0"/>
          </a:p>
        </p:txBody>
      </p:sp>
      <p:sp>
        <p:nvSpPr>
          <p:cNvPr id="202" name="Google Shape;202;p15: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6:notes"/>
          <p:cNvSpPr>
            <a:spLocks noGrp="1" noRot="1" noChangeAspect="1"/>
          </p:cNvSpPr>
          <p:nvPr>
            <p:ph type="sldImg" idx="2"/>
          </p:nvPr>
        </p:nvSpPr>
        <p:spPr>
          <a:xfrm>
            <a:off x="1236663" y="347663"/>
            <a:ext cx="4092575" cy="30702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3" name="Google Shape;213;p16:notes"/>
          <p:cNvSpPr txBox="1">
            <a:spLocks noGrp="1"/>
          </p:cNvSpPr>
          <p:nvPr>
            <p:ph type="body" idx="1"/>
          </p:nvPr>
        </p:nvSpPr>
        <p:spPr>
          <a:xfrm>
            <a:off x="279330" y="3500818"/>
            <a:ext cx="6326434" cy="518915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0" i="1">
                <a:solidFill>
                  <a:schemeClr val="dk1"/>
                </a:solidFill>
                <a:latin typeface="Calibri"/>
                <a:ea typeface="Calibri"/>
                <a:cs typeface="Calibri"/>
                <a:sym typeface="Calibri"/>
              </a:rPr>
              <a:t>Go through each point and give information related to the practice in your school and how you as a school help to keep children safe.</a:t>
            </a:r>
            <a:endParaRPr sz="1200" b="0" i="1">
              <a:solidFill>
                <a:schemeClr val="dk1"/>
              </a:solidFill>
              <a:latin typeface="Calibri"/>
              <a:ea typeface="Calibri"/>
              <a:cs typeface="Calibri"/>
              <a:sym typeface="Calibri"/>
            </a:endParaRPr>
          </a:p>
          <a:p>
            <a:pPr marL="0" lvl="0" indent="0" algn="l" rtl="0">
              <a:spcBef>
                <a:spcPts val="0"/>
              </a:spcBef>
              <a:spcAft>
                <a:spcPts val="0"/>
              </a:spcAft>
              <a:buNone/>
            </a:pPr>
            <a:endParaRPr sz="1200" b="1">
              <a:solidFill>
                <a:schemeClr val="dk1"/>
              </a:solidFill>
              <a:latin typeface="Calibri"/>
              <a:ea typeface="Calibri"/>
              <a:cs typeface="Calibri"/>
              <a:sym typeface="Calibri"/>
            </a:endParaRPr>
          </a:p>
          <a:p>
            <a:pPr marL="0" lvl="0" indent="0" algn="l" rtl="0">
              <a:spcBef>
                <a:spcPts val="0"/>
              </a:spcBef>
              <a:spcAft>
                <a:spcPts val="0"/>
              </a:spcAft>
              <a:buNone/>
            </a:pPr>
            <a:r>
              <a:rPr lang="en-GB" sz="1200" b="1">
                <a:solidFill>
                  <a:schemeClr val="dk1"/>
                </a:solidFill>
                <a:latin typeface="Calibri"/>
                <a:ea typeface="Calibri"/>
                <a:cs typeface="Calibri"/>
                <a:sym typeface="Calibri"/>
              </a:rPr>
              <a:t>Safeguarding/Child protection </a:t>
            </a:r>
            <a:r>
              <a:rPr lang="en-GB" sz="1200">
                <a:solidFill>
                  <a:schemeClr val="dk1"/>
                </a:solidFill>
                <a:latin typeface="Calibri"/>
                <a:ea typeface="Calibri"/>
                <a:cs typeface="Calibri"/>
                <a:sym typeface="Calibri"/>
              </a:rPr>
              <a:t> Children have a right to be cared for and protected and that protecting them is everyone’s responsibility.</a:t>
            </a: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Explain that it is everyone's duty to respond to concerns about a child's safety. All staff are trained and follow procedures in the schools/settings Child Protection policy (copy on the website).</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 </a:t>
            </a:r>
            <a:endParaRPr/>
          </a:p>
          <a:p>
            <a:pPr marL="0" lvl="0" indent="0" algn="l" rtl="0">
              <a:spcBef>
                <a:spcPts val="0"/>
              </a:spcBef>
              <a:spcAft>
                <a:spcPts val="0"/>
              </a:spcAft>
              <a:buNone/>
            </a:pPr>
            <a:r>
              <a:rPr lang="en-GB" sz="1200" b="1">
                <a:solidFill>
                  <a:schemeClr val="dk1"/>
                </a:solidFill>
                <a:latin typeface="Calibri"/>
                <a:ea typeface="Calibri"/>
                <a:cs typeface="Calibri"/>
                <a:sym typeface="Calibri"/>
              </a:rPr>
              <a:t>Mobile Phones </a:t>
            </a:r>
            <a:r>
              <a:rPr lang="en-GB" sz="1200">
                <a:solidFill>
                  <a:schemeClr val="dk1"/>
                </a:solidFill>
                <a:latin typeface="Calibri"/>
                <a:ea typeface="Calibri"/>
                <a:cs typeface="Calibri"/>
                <a:sym typeface="Calibri"/>
              </a:rPr>
              <a:t>explain why mobile phones must not be used in school/setting. Talk about why it can be dangerous to share children’s photographs on the internet and your school/setting policy regarding taking photos at school/setting events. Explain how the school/setting keep the children safe when using the internet. Tell parent’s where to find the policy (school/setting website).</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 </a:t>
            </a:r>
            <a:endParaRPr/>
          </a:p>
          <a:p>
            <a:pPr marL="0" lvl="0" indent="0" algn="l" rtl="0">
              <a:spcBef>
                <a:spcPts val="0"/>
              </a:spcBef>
              <a:spcAft>
                <a:spcPts val="0"/>
              </a:spcAft>
              <a:buNone/>
            </a:pPr>
            <a:r>
              <a:rPr lang="en-GB" sz="1200" b="1">
                <a:solidFill>
                  <a:schemeClr val="dk1"/>
                </a:solidFill>
                <a:latin typeface="Calibri"/>
                <a:ea typeface="Calibri"/>
                <a:cs typeface="Calibri"/>
                <a:sym typeface="Calibri"/>
              </a:rPr>
              <a:t>Road safety and parking </a:t>
            </a:r>
            <a:r>
              <a:rPr lang="en-GB" sz="1200">
                <a:solidFill>
                  <a:schemeClr val="dk1"/>
                </a:solidFill>
                <a:latin typeface="Calibri"/>
                <a:ea typeface="Calibri"/>
                <a:cs typeface="Calibri"/>
                <a:sym typeface="Calibri"/>
              </a:rPr>
              <a:t>– promote walking to school but if using a car explain safe places to park. Talk about teaching children to cross the road safely. </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 </a:t>
            </a:r>
            <a:endParaRPr/>
          </a:p>
          <a:p>
            <a:pPr marL="0" lvl="0" indent="0" algn="l" rtl="0">
              <a:spcBef>
                <a:spcPts val="0"/>
              </a:spcBef>
              <a:spcAft>
                <a:spcPts val="0"/>
              </a:spcAft>
              <a:buNone/>
            </a:pPr>
            <a:r>
              <a:rPr lang="en-GB" sz="1200" b="1">
                <a:solidFill>
                  <a:schemeClr val="dk1"/>
                </a:solidFill>
                <a:latin typeface="Calibri"/>
                <a:ea typeface="Calibri"/>
                <a:cs typeface="Calibri"/>
                <a:sym typeface="Calibri"/>
              </a:rPr>
              <a:t>Drop off and collection procedures </a:t>
            </a:r>
            <a:r>
              <a:rPr lang="en-GB" sz="1200">
                <a:solidFill>
                  <a:schemeClr val="dk1"/>
                </a:solidFill>
                <a:latin typeface="Calibri"/>
                <a:ea typeface="Calibri"/>
                <a:cs typeface="Calibri"/>
                <a:sym typeface="Calibri"/>
              </a:rPr>
              <a:t>- a password is required if unknown adults are collecting. Talk about making sure that gates/doors are closed and ensure that children hold an adult’s hand when leaving the building.</a:t>
            </a:r>
            <a:endParaRPr/>
          </a:p>
          <a:p>
            <a:pPr marL="0" lvl="0" indent="0" algn="l" rtl="0">
              <a:spcBef>
                <a:spcPts val="0"/>
              </a:spcBef>
              <a:spcAft>
                <a:spcPts val="0"/>
              </a:spcAft>
              <a:buNone/>
            </a:pPr>
            <a:r>
              <a:rPr lang="en-GB" sz="1200" b="1">
                <a:solidFill>
                  <a:schemeClr val="dk1"/>
                </a:solidFill>
                <a:latin typeface="Calibri"/>
                <a:ea typeface="Calibri"/>
                <a:cs typeface="Calibri"/>
                <a:sym typeface="Calibri"/>
              </a:rPr>
              <a:t>Accidents</a:t>
            </a:r>
            <a:r>
              <a:rPr lang="en-GB" sz="1200">
                <a:solidFill>
                  <a:schemeClr val="dk1"/>
                </a:solidFill>
                <a:latin typeface="Calibri"/>
                <a:ea typeface="Calibri"/>
                <a:cs typeface="Calibri"/>
                <a:sym typeface="Calibri"/>
              </a:rPr>
              <a:t> - explain how the school manage accidents and that first aid is administered in line with the school/setting policy. Talk about the fact that accidents are recorded and how risk assessments are undertaken to manage potential hazards. </a:t>
            </a:r>
            <a:endParaRPr/>
          </a:p>
          <a:p>
            <a:pPr marL="0" lvl="0" indent="0" algn="l" rtl="0">
              <a:spcBef>
                <a:spcPts val="0"/>
              </a:spcBef>
              <a:spcAft>
                <a:spcPts val="0"/>
              </a:spcAft>
              <a:buNone/>
            </a:pPr>
            <a:r>
              <a:rPr lang="en-GB" sz="1200" b="1">
                <a:solidFill>
                  <a:schemeClr val="dk1"/>
                </a:solidFill>
                <a:latin typeface="Calibri"/>
                <a:ea typeface="Calibri"/>
                <a:cs typeface="Calibri"/>
                <a:sym typeface="Calibri"/>
              </a:rPr>
              <a:t>Existing injuries </a:t>
            </a:r>
            <a:r>
              <a:rPr lang="en-GB" sz="1200">
                <a:solidFill>
                  <a:schemeClr val="dk1"/>
                </a:solidFill>
                <a:latin typeface="Calibri"/>
                <a:ea typeface="Calibri"/>
                <a:cs typeface="Calibri"/>
                <a:sym typeface="Calibri"/>
              </a:rPr>
              <a:t>- explain that if a child arrives at school/setting with an injury, as part of safeguarding procedures parents/carers will be asked to complete an 'Existing Injury' form.</a:t>
            </a:r>
            <a:endParaRPr/>
          </a:p>
          <a:p>
            <a:pPr marL="0" marR="0" lvl="0" indent="0" algn="l" rtl="0">
              <a:lnSpc>
                <a:spcPct val="100000"/>
              </a:lnSpc>
              <a:spcBef>
                <a:spcPts val="0"/>
              </a:spcBef>
              <a:spcAft>
                <a:spcPts val="0"/>
              </a:spcAft>
              <a:buClr>
                <a:schemeClr val="dk1"/>
              </a:buClr>
              <a:buSzPts val="1200"/>
              <a:buFont typeface="Calibri"/>
              <a:buNone/>
            </a:pPr>
            <a:r>
              <a:rPr lang="en-GB" sz="1200" b="1">
                <a:solidFill>
                  <a:schemeClr val="dk1"/>
                </a:solidFill>
                <a:latin typeface="Calibri"/>
                <a:ea typeface="Calibri"/>
                <a:cs typeface="Calibri"/>
                <a:sym typeface="Calibri"/>
              </a:rPr>
              <a:t>First Aid </a:t>
            </a:r>
            <a:r>
              <a:rPr lang="en-GB" sz="1200">
                <a:solidFill>
                  <a:schemeClr val="dk1"/>
                </a:solidFill>
                <a:latin typeface="Calibri"/>
                <a:ea typeface="Calibri"/>
                <a:cs typeface="Calibri"/>
                <a:sym typeface="Calibri"/>
              </a:rPr>
              <a:t>– use your school’s First Aid policy to explain how and when you administer first aid. For example, talk about staff being first aid trained and that parents are asked to sign injury forms.  Reassure parents that they would be contacted regarding any serious injuries that require further medical attention such as a head injury. </a:t>
            </a:r>
            <a:endParaRPr/>
          </a:p>
          <a:p>
            <a:pPr marL="0" marR="0" lvl="0" indent="0" algn="l" rtl="0">
              <a:lnSpc>
                <a:spcPct val="100000"/>
              </a:lnSpc>
              <a:spcBef>
                <a:spcPts val="0"/>
              </a:spcBef>
              <a:spcAft>
                <a:spcPts val="0"/>
              </a:spcAft>
              <a:buClr>
                <a:schemeClr val="dk1"/>
              </a:buClr>
              <a:buSzPts val="1200"/>
              <a:buFont typeface="Calibri"/>
              <a:buNone/>
            </a:pPr>
            <a:endParaRPr sz="12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a:solidFill>
                  <a:schemeClr val="dk1"/>
                </a:solidFill>
                <a:latin typeface="Calibri"/>
                <a:ea typeface="Calibri"/>
                <a:cs typeface="Calibri"/>
                <a:sym typeface="Calibri"/>
              </a:rPr>
              <a:t>Covid 19 – </a:t>
            </a:r>
            <a:r>
              <a:rPr lang="en-GB" sz="1200" b="0">
                <a:solidFill>
                  <a:schemeClr val="dk1"/>
                </a:solidFill>
                <a:latin typeface="Calibri"/>
                <a:ea typeface="Calibri"/>
                <a:cs typeface="Calibri"/>
                <a:sym typeface="Calibri"/>
              </a:rPr>
              <a:t>Copy this slide and share your current procedures for Covid-19</a:t>
            </a:r>
            <a:endParaRPr sz="1200" b="1">
              <a:solidFill>
                <a:schemeClr val="dk1"/>
              </a:solidFill>
              <a:latin typeface="Calibri"/>
              <a:ea typeface="Calibri"/>
              <a:cs typeface="Calibri"/>
              <a:sym typeface="Calibri"/>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214" name="Google Shape;214;p16: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7:notes"/>
          <p:cNvSpPr>
            <a:spLocks noGrp="1" noRot="1" noChangeAspect="1"/>
          </p:cNvSpPr>
          <p:nvPr>
            <p:ph type="sldImg" idx="2"/>
          </p:nvPr>
        </p:nvSpPr>
        <p:spPr>
          <a:xfrm>
            <a:off x="1681163" y="271463"/>
            <a:ext cx="3462337" cy="2597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6" name="Google Shape;226;p17:notes"/>
          <p:cNvSpPr txBox="1">
            <a:spLocks noGrp="1"/>
          </p:cNvSpPr>
          <p:nvPr>
            <p:ph type="body" idx="1"/>
          </p:nvPr>
        </p:nvSpPr>
        <p:spPr>
          <a:xfrm>
            <a:off x="400121" y="2962868"/>
            <a:ext cx="6220742" cy="4700863"/>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100"/>
              <a:buFont typeface="Calibri"/>
              <a:buNone/>
            </a:pPr>
            <a:r>
              <a:rPr lang="en-GB" sz="1100" b="0" i="1">
                <a:solidFill>
                  <a:schemeClr val="dk1"/>
                </a:solidFill>
              </a:rPr>
              <a:t>Go through each point and give information on how parents/carers can help support the school to keep children safe</a:t>
            </a:r>
            <a:endParaRPr sz="1100" b="0" i="1">
              <a:solidFill>
                <a:schemeClr val="dk1"/>
              </a:solidFill>
            </a:endParaRPr>
          </a:p>
          <a:p>
            <a:pPr marL="0" lvl="0" indent="0" algn="l" rtl="0">
              <a:spcBef>
                <a:spcPts val="0"/>
              </a:spcBef>
              <a:spcAft>
                <a:spcPts val="0"/>
              </a:spcAft>
              <a:buNone/>
            </a:pPr>
            <a:r>
              <a:rPr lang="en-GB" sz="1100" b="1">
                <a:solidFill>
                  <a:schemeClr val="dk1"/>
                </a:solidFill>
              </a:rPr>
              <a:t>Children who are unwell </a:t>
            </a:r>
            <a:r>
              <a:rPr lang="en-GB" sz="1100">
                <a:solidFill>
                  <a:schemeClr val="dk1"/>
                </a:solidFill>
              </a:rPr>
              <a:t>– explain the school policy keep a child off school at least 48 hours after the last attack of vomiting and diarrhea (quote NHS guidelines) informing the school/setting regarding contagious/infectious illnesses</a:t>
            </a:r>
            <a:endParaRPr/>
          </a:p>
          <a:p>
            <a:pPr marL="0" lvl="0" indent="0" algn="l" rtl="0">
              <a:spcBef>
                <a:spcPts val="0"/>
              </a:spcBef>
              <a:spcAft>
                <a:spcPts val="0"/>
              </a:spcAft>
              <a:buNone/>
            </a:pPr>
            <a:r>
              <a:rPr lang="en-GB" sz="1100">
                <a:solidFill>
                  <a:schemeClr val="dk1"/>
                </a:solidFill>
              </a:rPr>
              <a:t> </a:t>
            </a:r>
            <a:r>
              <a:rPr lang="en-GB" sz="1100" b="1">
                <a:solidFill>
                  <a:schemeClr val="dk1"/>
                </a:solidFill>
              </a:rPr>
              <a:t>Medication </a:t>
            </a:r>
            <a:r>
              <a:rPr lang="en-GB" sz="1100">
                <a:solidFill>
                  <a:schemeClr val="dk1"/>
                </a:solidFill>
              </a:rPr>
              <a:t>–policy on administering medication (for example, antibiotics or paracetamol) parents/carers responsibility to inform the school if their child is taking or requires any type of medication. </a:t>
            </a:r>
            <a:endParaRPr/>
          </a:p>
          <a:p>
            <a:pPr marL="0" lvl="0" indent="0" algn="l" rtl="0">
              <a:spcBef>
                <a:spcPts val="0"/>
              </a:spcBef>
              <a:spcAft>
                <a:spcPts val="0"/>
              </a:spcAft>
              <a:buNone/>
            </a:pPr>
            <a:r>
              <a:rPr lang="en-GB" sz="1100">
                <a:solidFill>
                  <a:schemeClr val="dk1"/>
                </a:solidFill>
              </a:rPr>
              <a:t> </a:t>
            </a:r>
            <a:r>
              <a:rPr lang="en-GB" sz="1100" b="1">
                <a:solidFill>
                  <a:schemeClr val="dk1"/>
                </a:solidFill>
              </a:rPr>
              <a:t>Individual medical needs </a:t>
            </a:r>
            <a:r>
              <a:rPr lang="en-GB" sz="1100">
                <a:solidFill>
                  <a:schemeClr val="dk1"/>
                </a:solidFill>
              </a:rPr>
              <a:t>–vital for parents to share information about their child’s individual medical needs such as allergies so that a Health Care Plan (HCP) can be completed with the parent/carer</a:t>
            </a:r>
            <a:endParaRPr sz="1100">
              <a:solidFill>
                <a:schemeClr val="dk1"/>
              </a:solidFill>
            </a:endParaRPr>
          </a:p>
          <a:p>
            <a:pPr marL="0" lvl="0" indent="0" algn="l" rtl="0">
              <a:spcBef>
                <a:spcPts val="0"/>
              </a:spcBef>
              <a:spcAft>
                <a:spcPts val="0"/>
              </a:spcAft>
              <a:buNone/>
            </a:pPr>
            <a:r>
              <a:rPr lang="en-GB" sz="1100">
                <a:solidFill>
                  <a:schemeClr val="dk1"/>
                </a:solidFill>
              </a:rPr>
              <a:t>Explain the </a:t>
            </a:r>
            <a:r>
              <a:rPr lang="en-GB" sz="1100" b="1">
                <a:solidFill>
                  <a:schemeClr val="dk1"/>
                </a:solidFill>
              </a:rPr>
              <a:t>healthy eating policy </a:t>
            </a:r>
            <a:r>
              <a:rPr lang="en-GB" sz="1100">
                <a:solidFill>
                  <a:schemeClr val="dk1"/>
                </a:solidFill>
              </a:rPr>
              <a:t>and share examples of a healthy packed lunch. Remind parents to name lunch bags, containers etc. Talk about arrangements for snack in the early years and whether parents contribute. Explain the school’s procedures for children accessing drinks of water. Talk about the policy regarding bringing in food for a child’s birthday. </a:t>
            </a:r>
            <a:endParaRPr sz="1100">
              <a:solidFill>
                <a:schemeClr val="dk1"/>
              </a:solidFill>
            </a:endParaRPr>
          </a:p>
          <a:p>
            <a:pPr marL="0" lvl="0" indent="0" algn="l" rtl="0">
              <a:spcBef>
                <a:spcPts val="0"/>
              </a:spcBef>
              <a:spcAft>
                <a:spcPts val="0"/>
              </a:spcAft>
              <a:buNone/>
            </a:pPr>
            <a:r>
              <a:rPr lang="en-GB" sz="1100">
                <a:solidFill>
                  <a:schemeClr val="dk1"/>
                </a:solidFill>
              </a:rPr>
              <a:t>Discuss possible </a:t>
            </a:r>
            <a:r>
              <a:rPr lang="en-GB" sz="1100" b="1">
                <a:solidFill>
                  <a:schemeClr val="dk1"/>
                </a:solidFill>
              </a:rPr>
              <a:t>allergies </a:t>
            </a:r>
            <a:r>
              <a:rPr lang="en-GB" sz="1100">
                <a:solidFill>
                  <a:schemeClr val="dk1"/>
                </a:solidFill>
              </a:rPr>
              <a:t>and how these are managed in school. For example, a ‘no nut policy.’ Other dietary requirements such as dairy/religious/veganism</a:t>
            </a:r>
            <a:endParaRPr/>
          </a:p>
          <a:p>
            <a:pPr marL="0" lvl="0" indent="0" algn="l" rtl="0">
              <a:spcBef>
                <a:spcPts val="0"/>
              </a:spcBef>
              <a:spcAft>
                <a:spcPts val="0"/>
              </a:spcAft>
              <a:buNone/>
            </a:pPr>
            <a:r>
              <a:rPr lang="en-GB" sz="1100">
                <a:solidFill>
                  <a:schemeClr val="dk1"/>
                </a:solidFill>
              </a:rPr>
              <a:t>Emphasise the importance of </a:t>
            </a:r>
            <a:r>
              <a:rPr lang="en-GB" sz="1100" b="1">
                <a:solidFill>
                  <a:schemeClr val="dk1"/>
                </a:solidFill>
              </a:rPr>
              <a:t>regular attendance</a:t>
            </a:r>
            <a:r>
              <a:rPr lang="en-GB" sz="1100">
                <a:solidFill>
                  <a:schemeClr val="dk1"/>
                </a:solidFill>
              </a:rPr>
              <a:t>, 96% attendance expected. Explain how it helps children to have a good routine and that children who attend regularly, settle more easily and make better progress with learning and development. </a:t>
            </a:r>
            <a:endParaRPr/>
          </a:p>
          <a:p>
            <a:pPr marL="0" lvl="0" indent="0" algn="l" rtl="0">
              <a:spcBef>
                <a:spcPts val="0"/>
              </a:spcBef>
              <a:spcAft>
                <a:spcPts val="0"/>
              </a:spcAft>
              <a:buNone/>
            </a:pPr>
            <a:r>
              <a:rPr lang="en-GB" sz="1100">
                <a:solidFill>
                  <a:schemeClr val="dk1"/>
                </a:solidFill>
              </a:rPr>
              <a:t>Children can sometimes be unwell and in which case they need to rest at home.</a:t>
            </a:r>
            <a:endParaRPr/>
          </a:p>
          <a:p>
            <a:pPr marL="0" lvl="0" indent="0" algn="l" rtl="0">
              <a:spcBef>
                <a:spcPts val="0"/>
              </a:spcBef>
              <a:spcAft>
                <a:spcPts val="0"/>
              </a:spcAft>
              <a:buNone/>
            </a:pPr>
            <a:r>
              <a:rPr lang="en-GB" sz="1100">
                <a:solidFill>
                  <a:schemeClr val="dk1"/>
                </a:solidFill>
              </a:rPr>
              <a:t>Explain the school’s/setting’s procedures and policy regarding the parent’s responsibility in alerting the school/setting if a child is absent or if they change address and contact details. </a:t>
            </a:r>
            <a:endParaRPr/>
          </a:p>
          <a:p>
            <a:pPr marL="0" lvl="0" indent="0" algn="l" rtl="0">
              <a:spcBef>
                <a:spcPts val="0"/>
              </a:spcBef>
              <a:spcAft>
                <a:spcPts val="0"/>
              </a:spcAft>
              <a:buNone/>
            </a:pPr>
            <a:r>
              <a:rPr lang="en-GB" sz="1100">
                <a:solidFill>
                  <a:schemeClr val="dk1"/>
                </a:solidFill>
              </a:rPr>
              <a:t>Talk about how parents will be informed about their child’s attendance and any incentives for good attendance (if applicable) </a:t>
            </a:r>
            <a:endParaRPr/>
          </a:p>
          <a:p>
            <a:pPr marL="0" lvl="0" indent="0" algn="l" rtl="0">
              <a:spcBef>
                <a:spcPts val="0"/>
              </a:spcBef>
              <a:spcAft>
                <a:spcPts val="0"/>
              </a:spcAft>
              <a:buNone/>
            </a:pPr>
            <a:r>
              <a:rPr lang="en-GB" sz="1100" b="1">
                <a:solidFill>
                  <a:schemeClr val="dk1"/>
                </a:solidFill>
              </a:rPr>
              <a:t>Uniform</a:t>
            </a:r>
            <a:r>
              <a:rPr lang="en-GB" sz="1100">
                <a:solidFill>
                  <a:schemeClr val="dk1"/>
                </a:solidFill>
              </a:rPr>
              <a:t> –what is needed and where it can be purchased, including a book and PE bags (some families new to our education system may not know what is expected). Alert parents to the availability of secondhand uniform. Talk about suitable types of shoes and that all clothing must be named including footwear, coats, scarves and gloves.  </a:t>
            </a:r>
            <a:endParaRPr/>
          </a:p>
          <a:p>
            <a:pPr marL="0" lvl="0" indent="0" algn="l" rtl="0">
              <a:spcBef>
                <a:spcPts val="0"/>
              </a:spcBef>
              <a:spcAft>
                <a:spcPts val="0"/>
              </a:spcAft>
              <a:buNone/>
            </a:pPr>
            <a:r>
              <a:rPr lang="en-GB" sz="1100" b="1">
                <a:solidFill>
                  <a:schemeClr val="dk1"/>
                </a:solidFill>
              </a:rPr>
              <a:t>Wellington boots </a:t>
            </a:r>
            <a:r>
              <a:rPr lang="en-GB" sz="1100">
                <a:solidFill>
                  <a:schemeClr val="dk1"/>
                </a:solidFill>
              </a:rPr>
              <a:t>–to be kept at school/setting as children play outside in all weathers (including the rain). These must be named.  </a:t>
            </a:r>
            <a:endParaRPr/>
          </a:p>
          <a:p>
            <a:pPr marL="0" lvl="0" indent="0" algn="l" rtl="0">
              <a:spcBef>
                <a:spcPts val="0"/>
              </a:spcBef>
              <a:spcAft>
                <a:spcPts val="0"/>
              </a:spcAft>
              <a:buNone/>
            </a:pPr>
            <a:r>
              <a:rPr lang="en-GB" sz="1100" b="1">
                <a:solidFill>
                  <a:schemeClr val="dk1"/>
                </a:solidFill>
              </a:rPr>
              <a:t>Outdoor policy </a:t>
            </a:r>
            <a:r>
              <a:rPr lang="en-GB" sz="1100">
                <a:solidFill>
                  <a:schemeClr val="dk1"/>
                </a:solidFill>
              </a:rPr>
              <a:t>- Clothes for cold weather – emphasis the importance of outdoor learning and that that there is no such thing as unsuitable weather just unsuitable clothing. Give examples of appropriate clothing for outdoor play in cold weather.  </a:t>
            </a:r>
            <a:endParaRPr/>
          </a:p>
          <a:p>
            <a:pPr marL="0" lvl="0" indent="0" algn="l" rtl="0">
              <a:spcBef>
                <a:spcPts val="0"/>
              </a:spcBef>
              <a:spcAft>
                <a:spcPts val="0"/>
              </a:spcAft>
              <a:buNone/>
            </a:pPr>
            <a:r>
              <a:rPr lang="en-GB" sz="1100" b="1">
                <a:solidFill>
                  <a:schemeClr val="dk1"/>
                </a:solidFill>
              </a:rPr>
              <a:t>Clothes for warm weather </a:t>
            </a:r>
            <a:r>
              <a:rPr lang="en-GB" sz="1100">
                <a:solidFill>
                  <a:schemeClr val="dk1"/>
                </a:solidFill>
              </a:rPr>
              <a:t>– explain the school/setting’s sunscreen policy. Advise parents to provide sunhats, cotton clothing that protects the child’s arms. Explain how children have access to drinks of water. </a:t>
            </a:r>
            <a:endParaRPr/>
          </a:p>
          <a:p>
            <a:pPr marL="0" lvl="0" indent="0" algn="l" rtl="0">
              <a:spcBef>
                <a:spcPts val="0"/>
              </a:spcBef>
              <a:spcAft>
                <a:spcPts val="0"/>
              </a:spcAft>
              <a:buNone/>
            </a:pPr>
            <a:r>
              <a:rPr lang="en-GB" sz="1100" b="1">
                <a:solidFill>
                  <a:schemeClr val="dk1"/>
                </a:solidFill>
              </a:rPr>
              <a:t>Remind parents that everything needs to be named</a:t>
            </a:r>
            <a:r>
              <a:rPr lang="en-GB" sz="1100">
                <a:solidFill>
                  <a:schemeClr val="dk1"/>
                </a:solidFill>
              </a:rPr>
              <a:t>.</a:t>
            </a:r>
            <a:endParaRPr/>
          </a:p>
          <a:p>
            <a:pPr marL="0" lvl="0" indent="0" algn="l" rtl="0">
              <a:spcBef>
                <a:spcPts val="0"/>
              </a:spcBef>
              <a:spcAft>
                <a:spcPts val="0"/>
              </a:spcAft>
              <a:buNone/>
            </a:pPr>
            <a:endParaRPr sz="1100">
              <a:solidFill>
                <a:schemeClr val="dk1"/>
              </a:solidFill>
            </a:endParaRPr>
          </a:p>
          <a:p>
            <a:pPr marL="0" lvl="0" indent="0" algn="l" rtl="0">
              <a:spcBef>
                <a:spcPts val="0"/>
              </a:spcBef>
              <a:spcAft>
                <a:spcPts val="0"/>
              </a:spcAft>
              <a:buNone/>
            </a:pPr>
            <a:endParaRPr sz="1100">
              <a:solidFill>
                <a:schemeClr val="dk1"/>
              </a:solidFill>
            </a:endParaRPr>
          </a:p>
          <a:p>
            <a:pPr marL="0" lvl="0" indent="0" algn="l" rtl="0">
              <a:spcBef>
                <a:spcPts val="0"/>
              </a:spcBef>
              <a:spcAft>
                <a:spcPts val="0"/>
              </a:spcAft>
              <a:buNone/>
            </a:pPr>
            <a:endParaRPr sz="1100"/>
          </a:p>
        </p:txBody>
      </p:sp>
      <p:sp>
        <p:nvSpPr>
          <p:cNvPr id="227" name="Google Shape;227;p17: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8: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1" name="Google Shape;241;p18:notes"/>
          <p:cNvSpPr txBox="1">
            <a:spLocks noGrp="1"/>
          </p:cNvSpPr>
          <p:nvPr>
            <p:ph type="body" idx="1"/>
          </p:nvPr>
        </p:nvSpPr>
        <p:spPr>
          <a:xfrm>
            <a:off x="679450" y="4779486"/>
            <a:ext cx="5435600" cy="3910489"/>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1">
                <a:solidFill>
                  <a:schemeClr val="dk1"/>
                </a:solidFill>
                <a:latin typeface="Calibri"/>
                <a:ea typeface="Calibri"/>
                <a:cs typeface="Calibri"/>
                <a:sym typeface="Calibri"/>
              </a:rPr>
              <a:t>Edit to suit what is in place in your school/setting</a:t>
            </a:r>
            <a:endParaRPr/>
          </a:p>
          <a:p>
            <a:pPr marL="0" marR="0" lvl="0" indent="0" algn="l" rtl="0">
              <a:lnSpc>
                <a:spcPct val="100000"/>
              </a:lnSpc>
              <a:spcBef>
                <a:spcPts val="0"/>
              </a:spcBef>
              <a:spcAft>
                <a:spcPts val="0"/>
              </a:spcAft>
              <a:buClr>
                <a:schemeClr val="dk1"/>
              </a:buClr>
              <a:buSzPts val="1200"/>
              <a:buFont typeface="Calibri"/>
              <a:buNone/>
            </a:pPr>
            <a:endParaRPr sz="1200" b="1" i="1">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1">
                <a:solidFill>
                  <a:schemeClr val="dk1"/>
                </a:solidFill>
                <a:latin typeface="Calibri"/>
                <a:ea typeface="Calibri"/>
                <a:cs typeface="Calibri"/>
                <a:sym typeface="Calibri"/>
              </a:rPr>
              <a:t>Add your website address, facebook page, twitter account details </a:t>
            </a:r>
            <a:endParaRPr sz="1200" b="1">
              <a:solidFill>
                <a:schemeClr val="dk1"/>
              </a:solidFill>
              <a:latin typeface="Calibri"/>
              <a:ea typeface="Calibri"/>
              <a:cs typeface="Calibri"/>
              <a:sym typeface="Calibri"/>
            </a:endParaRPr>
          </a:p>
          <a:p>
            <a:pPr marL="0" lvl="0" indent="0" algn="l" rtl="0">
              <a:spcBef>
                <a:spcPts val="0"/>
              </a:spcBef>
              <a:spcAft>
                <a:spcPts val="0"/>
              </a:spcAft>
              <a:buNone/>
            </a:pPr>
            <a:endParaRPr i="1"/>
          </a:p>
        </p:txBody>
      </p:sp>
      <p:sp>
        <p:nvSpPr>
          <p:cNvPr id="242" name="Google Shape;242;p18: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9:notes"/>
          <p:cNvSpPr txBox="1">
            <a:spLocks noGrp="1"/>
          </p:cNvSpPr>
          <p:nvPr>
            <p:ph type="body" idx="1"/>
          </p:nvPr>
        </p:nvSpPr>
        <p:spPr>
          <a:xfrm>
            <a:off x="679450" y="4779486"/>
            <a:ext cx="5435600" cy="3910489"/>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9" name="Google Shape;249;p19: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20: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6" name="Google Shape;256;p20:notes"/>
          <p:cNvSpPr txBox="1">
            <a:spLocks noGrp="1"/>
          </p:cNvSpPr>
          <p:nvPr>
            <p:ph type="body" idx="1"/>
          </p:nvPr>
        </p:nvSpPr>
        <p:spPr>
          <a:xfrm>
            <a:off x="679450" y="4779486"/>
            <a:ext cx="5435600" cy="3910489"/>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1">
                <a:solidFill>
                  <a:schemeClr val="dk1"/>
                </a:solidFill>
                <a:latin typeface="Calibri"/>
                <a:ea typeface="Calibri"/>
                <a:cs typeface="Calibri"/>
                <a:sym typeface="Calibri"/>
              </a:rPr>
              <a:t>Insert important dates for example   transition visit dates; sports day; any future parent events </a:t>
            </a:r>
            <a:endParaRPr/>
          </a:p>
          <a:p>
            <a:pPr marL="0" lvl="0" indent="0" algn="l" rtl="0">
              <a:spcBef>
                <a:spcPts val="0"/>
              </a:spcBef>
              <a:spcAft>
                <a:spcPts val="0"/>
              </a:spcAft>
              <a:buNone/>
            </a:pPr>
            <a:endParaRPr sz="1200" b="1">
              <a:solidFill>
                <a:schemeClr val="dk1"/>
              </a:solidFill>
              <a:latin typeface="Calibri"/>
              <a:ea typeface="Calibri"/>
              <a:cs typeface="Calibri"/>
              <a:sym typeface="Calibri"/>
            </a:endParaRPr>
          </a:p>
          <a:p>
            <a:pPr marL="0" lvl="0" indent="0" algn="l" rtl="0">
              <a:spcBef>
                <a:spcPts val="0"/>
              </a:spcBef>
              <a:spcAft>
                <a:spcPts val="0"/>
              </a:spcAft>
              <a:buNone/>
            </a:pPr>
            <a:r>
              <a:rPr lang="en-GB" sz="1200" b="1">
                <a:solidFill>
                  <a:schemeClr val="dk1"/>
                </a:solidFill>
                <a:latin typeface="Calibri"/>
                <a:ea typeface="Calibri"/>
                <a:cs typeface="Calibri"/>
                <a:sym typeface="Calibri"/>
              </a:rPr>
              <a:t>Consider hosting curriculum workshops in the autumn term with the final weekly routine highlighting P.E. days etc. and focusing on supporting specific areas of learning such as phonics, early reading and writing and early maths</a:t>
            </a:r>
            <a:endParaRPr sz="1200" b="1">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 </a:t>
            </a:r>
            <a:endParaRPr/>
          </a:p>
          <a:p>
            <a:pPr marL="0" lvl="0" indent="0" algn="l" rtl="0">
              <a:spcBef>
                <a:spcPts val="0"/>
              </a:spcBef>
              <a:spcAft>
                <a:spcPts val="0"/>
              </a:spcAft>
              <a:buNone/>
            </a:pPr>
            <a:endParaRPr/>
          </a:p>
        </p:txBody>
      </p:sp>
      <p:sp>
        <p:nvSpPr>
          <p:cNvPr id="257" name="Google Shape;257;p20: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21: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3" name="Google Shape;263;p21:notes"/>
          <p:cNvSpPr txBox="1">
            <a:spLocks noGrp="1"/>
          </p:cNvSpPr>
          <p:nvPr>
            <p:ph type="body" idx="1"/>
          </p:nvPr>
        </p:nvSpPr>
        <p:spPr>
          <a:xfrm>
            <a:off x="679450" y="4779486"/>
            <a:ext cx="5435600" cy="3910489"/>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a:solidFill>
                  <a:schemeClr val="dk1"/>
                </a:solidFill>
                <a:latin typeface="Calibri"/>
                <a:ea typeface="Calibri"/>
                <a:cs typeface="Calibri"/>
                <a:sym typeface="Calibri"/>
              </a:rPr>
              <a:t>Activity </a:t>
            </a:r>
            <a:r>
              <a:rPr lang="en-GB" sz="1200">
                <a:solidFill>
                  <a:schemeClr val="dk1"/>
                </a:solidFill>
                <a:latin typeface="Calibri"/>
                <a:ea typeface="Calibri"/>
                <a:cs typeface="Calibri"/>
                <a:sym typeface="Calibri"/>
              </a:rPr>
              <a:t>Encourage parents to take photos that can be shared with their child. Ensure that photos/information of children are removed/covered in the setting</a:t>
            </a: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a:p>
        </p:txBody>
      </p:sp>
      <p:sp>
        <p:nvSpPr>
          <p:cNvPr id="264" name="Google Shape;264;p21: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22:notes"/>
          <p:cNvSpPr>
            <a:spLocks noGrp="1" noRot="1" noChangeAspect="1"/>
          </p:cNvSpPr>
          <p:nvPr>
            <p:ph type="sldImg" idx="2"/>
          </p:nvPr>
        </p:nvSpPr>
        <p:spPr>
          <a:xfrm>
            <a:off x="1163638" y="1241425"/>
            <a:ext cx="4467225"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1" name="Google Shape;271;p22:notes"/>
          <p:cNvSpPr txBox="1">
            <a:spLocks noGrp="1"/>
          </p:cNvSpPr>
          <p:nvPr>
            <p:ph type="body" idx="1"/>
          </p:nvPr>
        </p:nvSpPr>
        <p:spPr>
          <a:xfrm>
            <a:off x="679450" y="4779486"/>
            <a:ext cx="5435600" cy="3910489"/>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a:solidFill>
                  <a:schemeClr val="dk1"/>
                </a:solidFill>
                <a:latin typeface="Calibri"/>
                <a:ea typeface="Calibri"/>
                <a:cs typeface="Calibri"/>
                <a:sym typeface="Calibri"/>
              </a:rPr>
              <a:t>Ensure you have 10 minutes for any questions</a:t>
            </a: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Remind parents that if something is worrying them now or when then child starts school/nursery it is important that they discuss their concerns with the class teacher or child’s key person. </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a:latin typeface="Arial"/>
                <a:ea typeface="Arial"/>
                <a:cs typeface="Arial"/>
                <a:sym typeface="Arial"/>
              </a:rPr>
              <a:t>If you have any questions personal to your family there will be an opportunity to ask these at the home visit or at a specially arranged meeting.</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b="1">
                <a:solidFill>
                  <a:schemeClr val="dk1"/>
                </a:solidFill>
                <a:latin typeface="Calibri"/>
                <a:ea typeface="Calibri"/>
                <a:cs typeface="Calibri"/>
                <a:sym typeface="Calibri"/>
              </a:rPr>
              <a:t>Mention use of parent volunteers and how you welcome this but DBS clearance will need to be completed. Explain how they could do this if anyone shows interest.</a:t>
            </a:r>
            <a:endParaRPr sz="1200" b="1">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 </a:t>
            </a:r>
            <a:endParaRPr/>
          </a:p>
          <a:p>
            <a:pPr marL="0" lvl="0" indent="0" algn="l" rtl="0">
              <a:spcBef>
                <a:spcPts val="0"/>
              </a:spcBef>
              <a:spcAft>
                <a:spcPts val="0"/>
              </a:spcAft>
              <a:buNone/>
            </a:pPr>
            <a:endParaRPr/>
          </a:p>
        </p:txBody>
      </p:sp>
      <p:sp>
        <p:nvSpPr>
          <p:cNvPr id="272" name="Google Shape;272;p22:notes"/>
          <p:cNvSpPr txBox="1">
            <a:spLocks noGrp="1"/>
          </p:cNvSpPr>
          <p:nvPr>
            <p:ph type="sldNum" idx="12"/>
          </p:nvPr>
        </p:nvSpPr>
        <p:spPr>
          <a:xfrm>
            <a:off x="3848645" y="9433107"/>
            <a:ext cx="2944283" cy="498294"/>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Blank - with logo" type="blank">
  <p:cSld name="BLANK">
    <p:spTree>
      <p:nvGrpSpPr>
        <p:cNvPr id="1" name="Shape 15"/>
        <p:cNvGrpSpPr/>
        <p:nvPr/>
      </p:nvGrpSpPr>
      <p:grpSpPr>
        <a:xfrm>
          <a:off x="0" y="0"/>
          <a:ext cx="0" cy="0"/>
          <a:chOff x="0" y="0"/>
          <a:chExt cx="0" cy="0"/>
        </a:xfrm>
      </p:grpSpPr>
    </p:spTree>
  </p:cSld>
  <p:clrMapOvr>
    <a:masterClrMapping/>
  </p:clrMapOvr>
  <p:transition spd="slow">
    <p:fade/>
  </p:transition>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6"/>
        <p:cNvGrpSpPr/>
        <p:nvPr/>
      </p:nvGrpSpPr>
      <p:grpSpPr>
        <a:xfrm>
          <a:off x="0" y="0"/>
          <a:ext cx="0" cy="0"/>
          <a:chOff x="0" y="0"/>
          <a:chExt cx="0" cy="0"/>
        </a:xfrm>
      </p:grpSpPr>
      <p:sp>
        <p:nvSpPr>
          <p:cNvPr id="17" name="Google Shape;17;p25"/>
          <p:cNvSpPr/>
          <p:nvPr/>
        </p:nvSpPr>
        <p:spPr>
          <a:xfrm>
            <a:off x="0" y="0"/>
            <a:ext cx="9144000" cy="122169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8" name="Google Shape;18;p25"/>
          <p:cNvSpPr txBox="1">
            <a:spLocks noGrp="1"/>
          </p:cNvSpPr>
          <p:nvPr>
            <p:ph type="ctrTitle"/>
          </p:nvPr>
        </p:nvSpPr>
        <p:spPr>
          <a:xfrm>
            <a:off x="685800" y="107091"/>
            <a:ext cx="6835346" cy="1112109"/>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2800"/>
              <a:buFont typeface="Arial"/>
              <a:buNone/>
              <a:defRPr sz="28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25"/>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560"/>
              </a:spcBef>
              <a:spcAft>
                <a:spcPts val="0"/>
              </a:spcAft>
              <a:buSzPts val="2800"/>
              <a:buNone/>
              <a:defRPr>
                <a:solidFill>
                  <a:srgbClr val="888888"/>
                </a:solidFill>
              </a:defRPr>
            </a:lvl1pPr>
            <a:lvl2pPr lvl="1" algn="ctr">
              <a:spcBef>
                <a:spcPts val="560"/>
              </a:spcBef>
              <a:spcAft>
                <a:spcPts val="0"/>
              </a:spcAft>
              <a:buSzPts val="2800"/>
              <a:buNone/>
              <a:defRPr>
                <a:solidFill>
                  <a:srgbClr val="888888"/>
                </a:solidFill>
              </a:defRPr>
            </a:lvl2pPr>
            <a:lvl3pPr lvl="2" algn="ctr">
              <a:spcBef>
                <a:spcPts val="480"/>
              </a:spcBef>
              <a:spcAft>
                <a:spcPts val="0"/>
              </a:spcAft>
              <a:buSzPts val="2400"/>
              <a:buNone/>
              <a:defRPr>
                <a:solidFill>
                  <a:srgbClr val="888888"/>
                </a:solidFill>
              </a:defRPr>
            </a:lvl3pPr>
            <a:lvl4pPr lvl="3" algn="ctr">
              <a:spcBef>
                <a:spcPts val="400"/>
              </a:spcBef>
              <a:spcAft>
                <a:spcPts val="0"/>
              </a:spcAft>
              <a:buSzPts val="2000"/>
              <a:buNone/>
              <a:defRPr>
                <a:solidFill>
                  <a:srgbClr val="888888"/>
                </a:solidFill>
              </a:defRPr>
            </a:lvl4pPr>
            <a:lvl5pPr lvl="4" algn="ctr">
              <a:spcBef>
                <a:spcPts val="400"/>
              </a:spcBef>
              <a:spcAft>
                <a:spcPts val="0"/>
              </a:spcAft>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pic>
        <p:nvPicPr>
          <p:cNvPr id="20" name="Google Shape;20;p25" descr="Logo&#10;&#10;Description automatically generated"/>
          <p:cNvPicPr preferRelativeResize="0"/>
          <p:nvPr/>
        </p:nvPicPr>
        <p:blipFill rotWithShape="1">
          <a:blip r:embed="rId2">
            <a:alphaModFix/>
          </a:blip>
          <a:srcRect/>
          <a:stretch/>
        </p:blipFill>
        <p:spPr>
          <a:xfrm>
            <a:off x="7521146" y="163882"/>
            <a:ext cx="1484431" cy="1484431"/>
          </a:xfrm>
          <a:prstGeom prst="rect">
            <a:avLst/>
          </a:prstGeom>
          <a:noFill/>
          <a:ln>
            <a:noFill/>
          </a:ln>
        </p:spPr>
      </p:pic>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26"/>
          <p:cNvSpPr/>
          <p:nvPr/>
        </p:nvSpPr>
        <p:spPr>
          <a:xfrm>
            <a:off x="0" y="0"/>
            <a:ext cx="9144000" cy="122169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3" name="Google Shape;23;p26" descr="Logo&#10;&#10;Description automatically generated"/>
          <p:cNvPicPr preferRelativeResize="0"/>
          <p:nvPr/>
        </p:nvPicPr>
        <p:blipFill rotWithShape="1">
          <a:blip r:embed="rId2">
            <a:alphaModFix/>
          </a:blip>
          <a:srcRect/>
          <a:stretch/>
        </p:blipFill>
        <p:spPr>
          <a:xfrm>
            <a:off x="7521146" y="163882"/>
            <a:ext cx="1484431" cy="1484431"/>
          </a:xfrm>
          <a:prstGeom prst="rect">
            <a:avLst/>
          </a:prstGeom>
          <a:noFill/>
          <a:ln>
            <a:noFill/>
          </a:ln>
        </p:spPr>
      </p:pic>
      <p:sp>
        <p:nvSpPr>
          <p:cNvPr id="24" name="Google Shape;24;p26"/>
          <p:cNvSpPr txBox="1">
            <a:spLocks noGrp="1"/>
          </p:cNvSpPr>
          <p:nvPr>
            <p:ph type="title"/>
          </p:nvPr>
        </p:nvSpPr>
        <p:spPr>
          <a:xfrm>
            <a:off x="650789" y="78698"/>
            <a:ext cx="6870358" cy="11430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transition spd="slow">
    <p:fade/>
  </p:transition>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 with logo">
  <p:cSld name="Blank - with logo">
    <p:spTree>
      <p:nvGrpSpPr>
        <p:cNvPr id="1" name="Shape 25"/>
        <p:cNvGrpSpPr/>
        <p:nvPr/>
      </p:nvGrpSpPr>
      <p:grpSpPr>
        <a:xfrm>
          <a:off x="0" y="0"/>
          <a:ext cx="0" cy="0"/>
          <a:chOff x="0" y="0"/>
          <a:chExt cx="0" cy="0"/>
        </a:xfrm>
      </p:grpSpPr>
      <p:sp>
        <p:nvSpPr>
          <p:cNvPr id="26" name="Google Shape;26;p27"/>
          <p:cNvSpPr/>
          <p:nvPr/>
        </p:nvSpPr>
        <p:spPr>
          <a:xfrm>
            <a:off x="0" y="0"/>
            <a:ext cx="9144000" cy="122169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7" name="Google Shape;27;p27" descr="Logo&#10;&#10;Description automatically generated"/>
          <p:cNvPicPr preferRelativeResize="0"/>
          <p:nvPr/>
        </p:nvPicPr>
        <p:blipFill rotWithShape="1">
          <a:blip r:embed="rId2">
            <a:alphaModFix/>
          </a:blip>
          <a:srcRect/>
          <a:stretch/>
        </p:blipFill>
        <p:spPr>
          <a:xfrm>
            <a:off x="7521146" y="163882"/>
            <a:ext cx="1484431" cy="1484431"/>
          </a:xfrm>
          <a:prstGeom prst="rect">
            <a:avLst/>
          </a:prstGeom>
          <a:noFill/>
          <a:ln>
            <a:noFill/>
          </a:ln>
        </p:spPr>
      </p:pic>
    </p:spTree>
  </p:cSld>
  <p:clrMapOvr>
    <a:masterClrMapping/>
  </p:clrMapOvr>
  <p:transition spd="slow">
    <p:fade/>
  </p:transition>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able" type="tbl">
  <p:cSld name="TABLE">
    <p:spTree>
      <p:nvGrpSpPr>
        <p:cNvPr id="1" name="Shape 28"/>
        <p:cNvGrpSpPr/>
        <p:nvPr/>
      </p:nvGrpSpPr>
      <p:grpSpPr>
        <a:xfrm>
          <a:off x="0" y="0"/>
          <a:ext cx="0" cy="0"/>
          <a:chOff x="0" y="0"/>
          <a:chExt cx="0" cy="0"/>
        </a:xfrm>
      </p:grpSpPr>
      <p:sp>
        <p:nvSpPr>
          <p:cNvPr id="29" name="Google Shape;29;p32"/>
          <p:cNvSpPr/>
          <p:nvPr/>
        </p:nvSpPr>
        <p:spPr>
          <a:xfrm>
            <a:off x="0" y="0"/>
            <a:ext cx="9144000" cy="122169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30" name="Google Shape;30;p32" descr="Logo&#10;&#10;Description automatically generated"/>
          <p:cNvPicPr preferRelativeResize="0"/>
          <p:nvPr/>
        </p:nvPicPr>
        <p:blipFill rotWithShape="1">
          <a:blip r:embed="rId2">
            <a:alphaModFix/>
          </a:blip>
          <a:srcRect/>
          <a:stretch/>
        </p:blipFill>
        <p:spPr>
          <a:xfrm>
            <a:off x="7521146" y="163882"/>
            <a:ext cx="1484431" cy="1484431"/>
          </a:xfrm>
          <a:prstGeom prst="rect">
            <a:avLst/>
          </a:prstGeom>
          <a:noFill/>
          <a:ln>
            <a:noFill/>
          </a:ln>
        </p:spPr>
      </p:pic>
      <p:sp>
        <p:nvSpPr>
          <p:cNvPr id="31" name="Google Shape;31;p32"/>
          <p:cNvSpPr txBox="1">
            <a:spLocks noGrp="1"/>
          </p:cNvSpPr>
          <p:nvPr>
            <p:ph type="title"/>
          </p:nvPr>
        </p:nvSpPr>
        <p:spPr>
          <a:xfrm>
            <a:off x="457200" y="78698"/>
            <a:ext cx="7063946" cy="11430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 name="Google Shape;32;p32"/>
          <p:cNvSpPr txBox="1">
            <a:spLocks noGrp="1"/>
          </p:cNvSpPr>
          <p:nvPr>
            <p:ph type="dt" idx="10"/>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33"/>
        <p:cNvGrpSpPr/>
        <p:nvPr/>
      </p:nvGrpSpPr>
      <p:grpSpPr>
        <a:xfrm>
          <a:off x="0" y="0"/>
          <a:ext cx="0" cy="0"/>
          <a:chOff x="0" y="0"/>
          <a:chExt cx="0" cy="0"/>
        </a:xfrm>
      </p:grpSpPr>
      <p:sp>
        <p:nvSpPr>
          <p:cNvPr id="34" name="Google Shape;34;p33"/>
          <p:cNvSpPr/>
          <p:nvPr/>
        </p:nvSpPr>
        <p:spPr>
          <a:xfrm>
            <a:off x="0" y="0"/>
            <a:ext cx="9144000" cy="122169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35" name="Google Shape;35;p33" descr="Logo&#10;&#10;Description automatically generated"/>
          <p:cNvPicPr preferRelativeResize="0"/>
          <p:nvPr/>
        </p:nvPicPr>
        <p:blipFill rotWithShape="1">
          <a:blip r:embed="rId2">
            <a:alphaModFix/>
          </a:blip>
          <a:srcRect/>
          <a:stretch/>
        </p:blipFill>
        <p:spPr>
          <a:xfrm>
            <a:off x="7521146" y="163882"/>
            <a:ext cx="1484431" cy="1484431"/>
          </a:xfrm>
          <a:prstGeom prst="rect">
            <a:avLst/>
          </a:prstGeom>
          <a:noFill/>
          <a:ln>
            <a:noFill/>
          </a:ln>
        </p:spPr>
      </p:pic>
      <p:sp>
        <p:nvSpPr>
          <p:cNvPr id="36" name="Google Shape;36;p33"/>
          <p:cNvSpPr txBox="1">
            <a:spLocks noGrp="1"/>
          </p:cNvSpPr>
          <p:nvPr>
            <p:ph type="body" idx="1"/>
          </p:nvPr>
        </p:nvSpPr>
        <p:spPr>
          <a:xfrm>
            <a:off x="650788" y="1600201"/>
            <a:ext cx="7850661" cy="4205064"/>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SzPts val="1800"/>
              <a:buChar char="•"/>
              <a:defRPr/>
            </a:lvl1pPr>
            <a:lvl2pPr marL="914400" lvl="1" indent="-342900" algn="l">
              <a:spcBef>
                <a:spcPts val="360"/>
              </a:spcBef>
              <a:spcAft>
                <a:spcPts val="0"/>
              </a:spcAft>
              <a:buSzPts val="1800"/>
              <a:buChar char="-"/>
              <a:defRPr/>
            </a:lvl2pPr>
            <a:lvl3pPr marL="1371600" lvl="2" indent="-342900" algn="l">
              <a:spcBef>
                <a:spcPts val="360"/>
              </a:spcBef>
              <a:spcAft>
                <a:spcPts val="0"/>
              </a:spcAft>
              <a:buSzPts val="180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37" name="Google Shape;37;p33"/>
          <p:cNvSpPr txBox="1">
            <a:spLocks noGrp="1"/>
          </p:cNvSpPr>
          <p:nvPr>
            <p:ph type="title"/>
          </p:nvPr>
        </p:nvSpPr>
        <p:spPr>
          <a:xfrm>
            <a:off x="650788" y="78698"/>
            <a:ext cx="6646245" cy="11430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28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38"/>
        <p:cNvGrpSpPr/>
        <p:nvPr/>
      </p:nvGrpSpPr>
      <p:grpSpPr>
        <a:xfrm>
          <a:off x="0" y="0"/>
          <a:ext cx="0" cy="0"/>
          <a:chOff x="0" y="0"/>
          <a:chExt cx="0" cy="0"/>
        </a:xfrm>
      </p:grpSpPr>
      <p:sp>
        <p:nvSpPr>
          <p:cNvPr id="39" name="Google Shape;39;p34"/>
          <p:cNvSpPr/>
          <p:nvPr/>
        </p:nvSpPr>
        <p:spPr>
          <a:xfrm>
            <a:off x="0" y="0"/>
            <a:ext cx="9144000" cy="122169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40" name="Google Shape;40;p34" descr="Logo&#10;&#10;Description automatically generated"/>
          <p:cNvPicPr preferRelativeResize="0"/>
          <p:nvPr/>
        </p:nvPicPr>
        <p:blipFill rotWithShape="1">
          <a:blip r:embed="rId2">
            <a:alphaModFix/>
          </a:blip>
          <a:srcRect/>
          <a:stretch/>
        </p:blipFill>
        <p:spPr>
          <a:xfrm>
            <a:off x="7521146" y="163882"/>
            <a:ext cx="1484431" cy="1484431"/>
          </a:xfrm>
          <a:prstGeom prst="rect">
            <a:avLst/>
          </a:prstGeom>
          <a:noFill/>
          <a:ln>
            <a:noFill/>
          </a:ln>
        </p:spPr>
      </p:pic>
      <p:sp>
        <p:nvSpPr>
          <p:cNvPr id="41" name="Google Shape;41;p34"/>
          <p:cNvSpPr txBox="1">
            <a:spLocks noGrp="1"/>
          </p:cNvSpPr>
          <p:nvPr>
            <p:ph type="title"/>
          </p:nvPr>
        </p:nvSpPr>
        <p:spPr>
          <a:xfrm>
            <a:off x="650789" y="78698"/>
            <a:ext cx="6434298" cy="11430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4"/>
          <p:cNvSpPr>
            <a:spLocks noGrp="1"/>
          </p:cNvSpPr>
          <p:nvPr>
            <p:ph type="pic" idx="2"/>
          </p:nvPr>
        </p:nvSpPr>
        <p:spPr>
          <a:xfrm>
            <a:off x="704850" y="1648313"/>
            <a:ext cx="2985602" cy="1714967"/>
          </a:xfrm>
          <a:prstGeom prst="rect">
            <a:avLst/>
          </a:prstGeom>
          <a:noFill/>
          <a:ln>
            <a:noFill/>
          </a:ln>
        </p:spPr>
      </p:sp>
      <p:sp>
        <p:nvSpPr>
          <p:cNvPr id="43" name="Google Shape;43;p34"/>
          <p:cNvSpPr>
            <a:spLocks noGrp="1"/>
          </p:cNvSpPr>
          <p:nvPr>
            <p:ph type="pic" idx="3"/>
          </p:nvPr>
        </p:nvSpPr>
        <p:spPr>
          <a:xfrm>
            <a:off x="3948797" y="1654289"/>
            <a:ext cx="2985602" cy="1714967"/>
          </a:xfrm>
          <a:prstGeom prst="rect">
            <a:avLst/>
          </a:prstGeom>
          <a:noFill/>
          <a:ln>
            <a:noFill/>
          </a:ln>
        </p:spPr>
      </p:sp>
      <p:sp>
        <p:nvSpPr>
          <p:cNvPr id="44" name="Google Shape;44;p34"/>
          <p:cNvSpPr>
            <a:spLocks noGrp="1"/>
          </p:cNvSpPr>
          <p:nvPr>
            <p:ph type="pic" idx="4"/>
          </p:nvPr>
        </p:nvSpPr>
        <p:spPr>
          <a:xfrm>
            <a:off x="704850" y="3626525"/>
            <a:ext cx="2985602" cy="1714967"/>
          </a:xfrm>
          <a:prstGeom prst="rect">
            <a:avLst/>
          </a:prstGeom>
          <a:noFill/>
          <a:ln>
            <a:noFill/>
          </a:ln>
        </p:spPr>
      </p:sp>
      <p:sp>
        <p:nvSpPr>
          <p:cNvPr id="45" name="Google Shape;45;p34"/>
          <p:cNvSpPr>
            <a:spLocks noGrp="1"/>
          </p:cNvSpPr>
          <p:nvPr>
            <p:ph type="pic" idx="5"/>
          </p:nvPr>
        </p:nvSpPr>
        <p:spPr>
          <a:xfrm>
            <a:off x="3948797" y="3632501"/>
            <a:ext cx="2985602" cy="1714967"/>
          </a:xfrm>
          <a:prstGeom prst="rect">
            <a:avLst/>
          </a:prstGeom>
          <a:noFill/>
          <a:ln>
            <a:noFill/>
          </a:ln>
        </p:spPr>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4"/>
        <p:cNvGrpSpPr/>
        <p:nvPr/>
      </p:nvGrpSpPr>
      <p:grpSpPr>
        <a:xfrm>
          <a:off x="0" y="0"/>
          <a:ext cx="0" cy="0"/>
          <a:chOff x="0" y="0"/>
          <a:chExt cx="0" cy="0"/>
        </a:xfrm>
      </p:grpSpPr>
      <p:sp>
        <p:nvSpPr>
          <p:cNvPr id="55" name="Google Shape;55;p29"/>
          <p:cNvSpPr txBox="1">
            <a:spLocks noGrp="1"/>
          </p:cNvSpPr>
          <p:nvPr>
            <p:ph type="title"/>
          </p:nvPr>
        </p:nvSpPr>
        <p:spPr>
          <a:xfrm>
            <a:off x="650789" y="62691"/>
            <a:ext cx="6870358" cy="11430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4"/>
        <p:cNvGrpSpPr/>
        <p:nvPr/>
      </p:nvGrpSpPr>
      <p:grpSpPr>
        <a:xfrm>
          <a:off x="0" y="0"/>
          <a:ext cx="0" cy="0"/>
          <a:chOff x="0" y="0"/>
          <a:chExt cx="0" cy="0"/>
        </a:xfrm>
      </p:grpSpPr>
      <p:sp>
        <p:nvSpPr>
          <p:cNvPr id="65" name="Google Shape;65;p31"/>
          <p:cNvSpPr txBox="1">
            <a:spLocks noGrp="1"/>
          </p:cNvSpPr>
          <p:nvPr>
            <p:ph type="title"/>
          </p:nvPr>
        </p:nvSpPr>
        <p:spPr>
          <a:xfrm>
            <a:off x="650789" y="56635"/>
            <a:ext cx="6870358" cy="11430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transition spd="slow">
    <p:fade/>
  </p:transition>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 with logo" type="blank">
  <p:cSld name="BLANK">
    <p:spTree>
      <p:nvGrpSpPr>
        <p:cNvPr id="1" name="Shape 66"/>
        <p:cNvGrpSpPr/>
        <p:nvPr/>
      </p:nvGrpSpPr>
      <p:grpSpPr>
        <a:xfrm>
          <a:off x="0" y="0"/>
          <a:ext cx="0" cy="0"/>
          <a:chOff x="0" y="0"/>
          <a:chExt cx="0" cy="0"/>
        </a:xfrm>
      </p:grpSpPr>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Picture only">
  <p:cSld name="Picture only">
    <p:spTree>
      <p:nvGrpSpPr>
        <p:cNvPr id="1" name="Shape 67"/>
        <p:cNvGrpSpPr/>
        <p:nvPr/>
      </p:nvGrpSpPr>
      <p:grpSpPr>
        <a:xfrm>
          <a:off x="0" y="0"/>
          <a:ext cx="0" cy="0"/>
          <a:chOff x="0" y="0"/>
          <a:chExt cx="0" cy="0"/>
        </a:xfrm>
      </p:grpSpPr>
      <p:sp>
        <p:nvSpPr>
          <p:cNvPr id="68" name="Google Shape;68;p36"/>
          <p:cNvSpPr>
            <a:spLocks noGrp="1"/>
          </p:cNvSpPr>
          <p:nvPr>
            <p:ph type="pic" idx="2"/>
          </p:nvPr>
        </p:nvSpPr>
        <p:spPr>
          <a:xfrm>
            <a:off x="1" y="0"/>
            <a:ext cx="9144000" cy="6858000"/>
          </a:xfrm>
          <a:prstGeom prst="rect">
            <a:avLst/>
          </a:prstGeom>
          <a:noFill/>
          <a:ln>
            <a:noFill/>
          </a:ln>
        </p:spPr>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2.xml"/><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image" Target="../media/image2.png"/><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1.jpg"/><Relationship Id="rId5" Type="http://schemas.openxmlformats.org/officeDocument/2006/relationships/image" Target="../media/image5.png"/><Relationship Id="rId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3"/>
          <p:cNvSpPr txBox="1">
            <a:spLocks noGrp="1"/>
          </p:cNvSpPr>
          <p:nvPr>
            <p:ph type="title"/>
          </p:nvPr>
        </p:nvSpPr>
        <p:spPr>
          <a:xfrm>
            <a:off x="650789" y="274638"/>
            <a:ext cx="6434298" cy="1143000"/>
          </a:xfrm>
          <a:prstGeom prst="rect">
            <a:avLst/>
          </a:prstGeom>
          <a:noFill/>
          <a:ln>
            <a:noFill/>
          </a:ln>
        </p:spPr>
        <p:txBody>
          <a:bodyPr spcFirstLastPara="1" wrap="square" lIns="91425" tIns="45700" rIns="91425" bIns="45700" anchor="b" anchorCtr="0">
            <a:normAutofit/>
          </a:bodyPr>
          <a:lstStyle>
            <a:lvl1pPr marR="0" lvl="0" algn="l" rtl="0">
              <a:spcBef>
                <a:spcPts val="0"/>
              </a:spcBef>
              <a:spcAft>
                <a:spcPts val="0"/>
              </a:spcAft>
              <a:buClr>
                <a:schemeClr val="lt1"/>
              </a:buClr>
              <a:buSzPts val="2800"/>
              <a:buFont typeface="Arial"/>
              <a:buNone/>
              <a:defRPr sz="2800" b="0" i="0" u="none" strike="noStrike" cap="none">
                <a:solidFill>
                  <a:schemeClr val="lt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3"/>
          <p:cNvSpPr txBox="1">
            <a:spLocks noGrp="1"/>
          </p:cNvSpPr>
          <p:nvPr>
            <p:ph type="body" idx="1"/>
          </p:nvPr>
        </p:nvSpPr>
        <p:spPr>
          <a:xfrm>
            <a:off x="650788" y="1600201"/>
            <a:ext cx="7850661" cy="4205064"/>
          </a:xfrm>
          <a:prstGeom prst="rect">
            <a:avLst/>
          </a:prstGeom>
          <a:noFill/>
          <a:ln>
            <a:noFill/>
          </a:ln>
        </p:spPr>
        <p:txBody>
          <a:bodyPr spcFirstLastPara="1" wrap="square" lIns="91425" tIns="45700" rIns="91425" bIns="45700" anchor="t" anchorCtr="0">
            <a:normAutofit/>
          </a:bodyPr>
          <a:lstStyle>
            <a:lvl1pPr marL="457200" marR="0" lvl="0" indent="-406400" algn="l" rtl="0">
              <a:spcBef>
                <a:spcPts val="560"/>
              </a:spcBef>
              <a:spcAft>
                <a:spcPts val="0"/>
              </a:spcAft>
              <a:buClr>
                <a:schemeClr val="accent4"/>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406400" algn="l" rtl="0">
              <a:spcBef>
                <a:spcPts val="560"/>
              </a:spcBef>
              <a:spcAft>
                <a:spcPts val="0"/>
              </a:spcAft>
              <a:buClr>
                <a:schemeClr val="accent4"/>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spcBef>
                <a:spcPts val="480"/>
              </a:spcBef>
              <a:spcAft>
                <a:spcPts val="0"/>
              </a:spcAft>
              <a:buClr>
                <a:schemeClr val="accent4"/>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spcBef>
                <a:spcPts val="400"/>
              </a:spcBef>
              <a:spcAft>
                <a:spcPts val="0"/>
              </a:spcAft>
              <a:buClr>
                <a:schemeClr val="accent4"/>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spcBef>
                <a:spcPts val="400"/>
              </a:spcBef>
              <a:spcAft>
                <a:spcPts val="0"/>
              </a:spcAft>
              <a:buClr>
                <a:schemeClr val="accent4"/>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12" name="Google Shape;12;p23"/>
          <p:cNvSpPr txBox="1"/>
          <p:nvPr/>
        </p:nvSpPr>
        <p:spPr>
          <a:xfrm>
            <a:off x="2929328" y="6400799"/>
            <a:ext cx="2895600" cy="182563"/>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100" b="0" i="0" u="none" strike="noStrike" cap="none">
                <a:solidFill>
                  <a:srgbClr val="000000"/>
                </a:solidFill>
                <a:latin typeface="Arial"/>
                <a:ea typeface="Arial"/>
                <a:cs typeface="Arial"/>
                <a:sym typeface="Arial"/>
              </a:rPr>
              <a:t>Supporting Smooth Transitions | 2023-24</a:t>
            </a:r>
            <a:endParaRPr sz="1100" b="0" i="0" u="none" strike="noStrike" cap="none">
              <a:solidFill>
                <a:srgbClr val="000000"/>
              </a:solidFill>
              <a:latin typeface="Arial"/>
              <a:ea typeface="Arial"/>
              <a:cs typeface="Arial"/>
              <a:sym typeface="Arial"/>
            </a:endParaRPr>
          </a:p>
        </p:txBody>
      </p:sp>
      <p:pic>
        <p:nvPicPr>
          <p:cNvPr id="13" name="Google Shape;13;p23"/>
          <p:cNvPicPr preferRelativeResize="0"/>
          <p:nvPr/>
        </p:nvPicPr>
        <p:blipFill rotWithShape="1">
          <a:blip r:embed="rId9">
            <a:alphaModFix/>
          </a:blip>
          <a:srcRect t="10444" b="9159"/>
          <a:stretch/>
        </p:blipFill>
        <p:spPr>
          <a:xfrm>
            <a:off x="7302988" y="5805264"/>
            <a:ext cx="1757623" cy="1052735"/>
          </a:xfrm>
          <a:prstGeom prst="rect">
            <a:avLst/>
          </a:prstGeom>
          <a:noFill/>
          <a:ln>
            <a:noFill/>
          </a:ln>
        </p:spPr>
      </p:pic>
      <p:pic>
        <p:nvPicPr>
          <p:cNvPr id="14" name="Google Shape;14;p23"/>
          <p:cNvPicPr preferRelativeResize="0"/>
          <p:nvPr/>
        </p:nvPicPr>
        <p:blipFill rotWithShape="1">
          <a:blip r:embed="rId10">
            <a:alphaModFix/>
          </a:blip>
          <a:srcRect/>
          <a:stretch/>
        </p:blipFill>
        <p:spPr>
          <a:xfrm>
            <a:off x="245533" y="5874697"/>
            <a:ext cx="870744" cy="846778"/>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ransition spd="slow">
    <p:fade/>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6"/>
        <p:cNvGrpSpPr/>
        <p:nvPr/>
      </p:nvGrpSpPr>
      <p:grpSpPr>
        <a:xfrm>
          <a:off x="0" y="0"/>
          <a:ext cx="0" cy="0"/>
          <a:chOff x="0" y="0"/>
          <a:chExt cx="0" cy="0"/>
        </a:xfrm>
      </p:grpSpPr>
      <p:sp>
        <p:nvSpPr>
          <p:cNvPr id="47" name="Google Shape;47;p28"/>
          <p:cNvSpPr/>
          <p:nvPr/>
        </p:nvSpPr>
        <p:spPr>
          <a:xfrm>
            <a:off x="0" y="0"/>
            <a:ext cx="9144000" cy="1221698"/>
          </a:xfrm>
          <a:prstGeom prst="rect">
            <a:avLst/>
          </a:prstGeom>
          <a:solidFill>
            <a:srgbClr val="BB6A9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48" name="Google Shape;48;p28" descr="Logo&#10;&#10;Description automatically generated"/>
          <p:cNvPicPr preferRelativeResize="0"/>
          <p:nvPr/>
        </p:nvPicPr>
        <p:blipFill rotWithShape="1">
          <a:blip r:embed="rId3">
            <a:alphaModFix/>
          </a:blip>
          <a:srcRect/>
          <a:stretch/>
        </p:blipFill>
        <p:spPr>
          <a:xfrm>
            <a:off x="7528112" y="163881"/>
            <a:ext cx="1484432" cy="1484432"/>
          </a:xfrm>
          <a:prstGeom prst="rect">
            <a:avLst/>
          </a:prstGeom>
          <a:noFill/>
          <a:ln>
            <a:noFill/>
          </a:ln>
        </p:spPr>
      </p:pic>
      <p:sp>
        <p:nvSpPr>
          <p:cNvPr id="49" name="Google Shape;49;p28"/>
          <p:cNvSpPr txBox="1"/>
          <p:nvPr/>
        </p:nvSpPr>
        <p:spPr>
          <a:xfrm>
            <a:off x="2929328" y="6400799"/>
            <a:ext cx="2895600" cy="182563"/>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100">
                <a:solidFill>
                  <a:srgbClr val="000000"/>
                </a:solidFill>
                <a:latin typeface="Arial"/>
                <a:ea typeface="Arial"/>
                <a:cs typeface="Arial"/>
                <a:sym typeface="Arial"/>
              </a:rPr>
              <a:t>Supporting Smooth Transitions | 2023-24</a:t>
            </a:r>
            <a:endParaRPr sz="1100">
              <a:solidFill>
                <a:srgbClr val="000000"/>
              </a:solidFill>
              <a:latin typeface="Arial"/>
              <a:ea typeface="Arial"/>
              <a:cs typeface="Arial"/>
              <a:sym typeface="Arial"/>
            </a:endParaRPr>
          </a:p>
        </p:txBody>
      </p:sp>
      <p:pic>
        <p:nvPicPr>
          <p:cNvPr id="50" name="Google Shape;50;p28"/>
          <p:cNvPicPr preferRelativeResize="0"/>
          <p:nvPr/>
        </p:nvPicPr>
        <p:blipFill rotWithShape="1">
          <a:blip r:embed="rId4">
            <a:alphaModFix/>
          </a:blip>
          <a:srcRect t="10444" b="9159"/>
          <a:stretch/>
        </p:blipFill>
        <p:spPr>
          <a:xfrm>
            <a:off x="7302988" y="5805264"/>
            <a:ext cx="1757623" cy="1052735"/>
          </a:xfrm>
          <a:prstGeom prst="rect">
            <a:avLst/>
          </a:prstGeom>
          <a:noFill/>
          <a:ln>
            <a:noFill/>
          </a:ln>
        </p:spPr>
      </p:pic>
      <p:pic>
        <p:nvPicPr>
          <p:cNvPr id="51" name="Google Shape;51;p28"/>
          <p:cNvPicPr preferRelativeResize="0"/>
          <p:nvPr/>
        </p:nvPicPr>
        <p:blipFill rotWithShape="1">
          <a:blip r:embed="rId5">
            <a:alphaModFix/>
          </a:blip>
          <a:srcRect/>
          <a:stretch/>
        </p:blipFill>
        <p:spPr>
          <a:xfrm>
            <a:off x="245533" y="5874697"/>
            <a:ext cx="870744" cy="846778"/>
          </a:xfrm>
          <a:prstGeom prst="rect">
            <a:avLst/>
          </a:prstGeom>
          <a:noFill/>
          <a:ln>
            <a:noFill/>
          </a:ln>
        </p:spPr>
      </p:pic>
      <p:sp>
        <p:nvSpPr>
          <p:cNvPr id="52" name="Google Shape;52;p28"/>
          <p:cNvSpPr txBox="1">
            <a:spLocks noGrp="1"/>
          </p:cNvSpPr>
          <p:nvPr>
            <p:ph type="title"/>
          </p:nvPr>
        </p:nvSpPr>
        <p:spPr>
          <a:xfrm>
            <a:off x="650788" y="78699"/>
            <a:ext cx="6787980" cy="1143000"/>
          </a:xfrm>
          <a:prstGeom prst="rect">
            <a:avLst/>
          </a:prstGeom>
          <a:noFill/>
          <a:ln>
            <a:noFill/>
          </a:ln>
        </p:spPr>
        <p:txBody>
          <a:bodyPr spcFirstLastPara="1" wrap="square" lIns="91425" tIns="45700" rIns="91425" bIns="45700" anchor="b" anchorCtr="0">
            <a:normAutofit/>
          </a:bodyPr>
          <a:lstStyle>
            <a:lvl1pPr marR="0" lvl="0" algn="l" rtl="0">
              <a:spcBef>
                <a:spcPts val="0"/>
              </a:spcBef>
              <a:spcAft>
                <a:spcPts val="0"/>
              </a:spcAft>
              <a:buClr>
                <a:schemeClr val="lt1"/>
              </a:buClr>
              <a:buSzPts val="2800"/>
              <a:buFont typeface="Arial"/>
              <a:buNone/>
              <a:defRPr sz="2800" b="0" i="0" u="none" strike="noStrike" cap="none">
                <a:solidFill>
                  <a:schemeClr val="lt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3" name="Google Shape;53;p28"/>
          <p:cNvSpPr txBox="1">
            <a:spLocks noGrp="1"/>
          </p:cNvSpPr>
          <p:nvPr>
            <p:ph type="body" idx="1"/>
          </p:nvPr>
        </p:nvSpPr>
        <p:spPr>
          <a:xfrm>
            <a:off x="650788" y="1600201"/>
            <a:ext cx="7850661" cy="4205064"/>
          </a:xfrm>
          <a:prstGeom prst="rect">
            <a:avLst/>
          </a:prstGeom>
          <a:noFill/>
          <a:ln>
            <a:noFill/>
          </a:ln>
        </p:spPr>
        <p:txBody>
          <a:bodyPr spcFirstLastPara="1" wrap="square" lIns="91425" tIns="45700" rIns="91425" bIns="45700" anchor="t" anchorCtr="0">
            <a:normAutofit/>
          </a:bodyPr>
          <a:lstStyle>
            <a:lvl1pPr marL="457200" marR="0" lvl="0" indent="-406400" algn="l" rtl="0">
              <a:spcBef>
                <a:spcPts val="560"/>
              </a:spcBef>
              <a:spcAft>
                <a:spcPts val="0"/>
              </a:spcAft>
              <a:buClr>
                <a:schemeClr val="accent4"/>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406400" algn="l" rtl="0">
              <a:spcBef>
                <a:spcPts val="560"/>
              </a:spcBef>
              <a:spcAft>
                <a:spcPts val="0"/>
              </a:spcAft>
              <a:buClr>
                <a:schemeClr val="accent4"/>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spcBef>
                <a:spcPts val="480"/>
              </a:spcBef>
              <a:spcAft>
                <a:spcPts val="0"/>
              </a:spcAft>
              <a:buClr>
                <a:schemeClr val="accent4"/>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spcBef>
                <a:spcPts val="400"/>
              </a:spcBef>
              <a:spcAft>
                <a:spcPts val="0"/>
              </a:spcAft>
              <a:buClr>
                <a:schemeClr val="accent4"/>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spcBef>
                <a:spcPts val="400"/>
              </a:spcBef>
              <a:spcAft>
                <a:spcPts val="0"/>
              </a:spcAft>
              <a:buClr>
                <a:schemeClr val="accent4"/>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57" r:id="rId1"/>
  </p:sldLayoutIdLst>
  <p:transition spd="slow">
    <p:fade/>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6"/>
        <p:cNvGrpSpPr/>
        <p:nvPr/>
      </p:nvGrpSpPr>
      <p:grpSpPr>
        <a:xfrm>
          <a:off x="0" y="0"/>
          <a:ext cx="0" cy="0"/>
          <a:chOff x="0" y="0"/>
          <a:chExt cx="0" cy="0"/>
        </a:xfrm>
      </p:grpSpPr>
      <p:sp>
        <p:nvSpPr>
          <p:cNvPr id="57" name="Google Shape;57;p30"/>
          <p:cNvSpPr/>
          <p:nvPr/>
        </p:nvSpPr>
        <p:spPr>
          <a:xfrm>
            <a:off x="0" y="0"/>
            <a:ext cx="9144000" cy="1221698"/>
          </a:xfrm>
          <a:prstGeom prst="rect">
            <a:avLst/>
          </a:prstGeom>
          <a:solidFill>
            <a:srgbClr val="510C7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8" name="Google Shape;58;p30"/>
          <p:cNvSpPr txBox="1">
            <a:spLocks noGrp="1"/>
          </p:cNvSpPr>
          <p:nvPr>
            <p:ph type="title"/>
          </p:nvPr>
        </p:nvSpPr>
        <p:spPr>
          <a:xfrm>
            <a:off x="650789" y="78698"/>
            <a:ext cx="6787980" cy="1143000"/>
          </a:xfrm>
          <a:prstGeom prst="rect">
            <a:avLst/>
          </a:prstGeom>
          <a:noFill/>
          <a:ln>
            <a:noFill/>
          </a:ln>
        </p:spPr>
        <p:txBody>
          <a:bodyPr spcFirstLastPara="1" wrap="square" lIns="91425" tIns="45700" rIns="91425" bIns="45700" anchor="b" anchorCtr="0">
            <a:normAutofit/>
          </a:bodyPr>
          <a:lstStyle>
            <a:lvl1pPr marR="0" lvl="0" algn="l" rtl="0">
              <a:spcBef>
                <a:spcPts val="0"/>
              </a:spcBef>
              <a:spcAft>
                <a:spcPts val="0"/>
              </a:spcAft>
              <a:buClr>
                <a:schemeClr val="lt1"/>
              </a:buClr>
              <a:buSzPts val="2800"/>
              <a:buFont typeface="Arial"/>
              <a:buNone/>
              <a:defRPr sz="2800" b="0" i="0" u="none" strike="noStrike" cap="none">
                <a:solidFill>
                  <a:schemeClr val="lt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9" name="Google Shape;59;p30"/>
          <p:cNvSpPr txBox="1">
            <a:spLocks noGrp="1"/>
          </p:cNvSpPr>
          <p:nvPr>
            <p:ph type="body" idx="1"/>
          </p:nvPr>
        </p:nvSpPr>
        <p:spPr>
          <a:xfrm>
            <a:off x="650788" y="1600201"/>
            <a:ext cx="7850661" cy="4205064"/>
          </a:xfrm>
          <a:prstGeom prst="rect">
            <a:avLst/>
          </a:prstGeom>
          <a:noFill/>
          <a:ln>
            <a:noFill/>
          </a:ln>
        </p:spPr>
        <p:txBody>
          <a:bodyPr spcFirstLastPara="1" wrap="square" lIns="91425" tIns="45700" rIns="91425" bIns="45700" anchor="t" anchorCtr="0">
            <a:normAutofit/>
          </a:bodyPr>
          <a:lstStyle>
            <a:lvl1pPr marL="457200" marR="0" lvl="0" indent="-406400" algn="l" rtl="0">
              <a:spcBef>
                <a:spcPts val="560"/>
              </a:spcBef>
              <a:spcAft>
                <a:spcPts val="0"/>
              </a:spcAft>
              <a:buClr>
                <a:schemeClr val="accent4"/>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406400" algn="l" rtl="0">
              <a:spcBef>
                <a:spcPts val="560"/>
              </a:spcBef>
              <a:spcAft>
                <a:spcPts val="0"/>
              </a:spcAft>
              <a:buClr>
                <a:schemeClr val="accent4"/>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spcBef>
                <a:spcPts val="480"/>
              </a:spcBef>
              <a:spcAft>
                <a:spcPts val="0"/>
              </a:spcAft>
              <a:buClr>
                <a:schemeClr val="accent4"/>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spcBef>
                <a:spcPts val="400"/>
              </a:spcBef>
              <a:spcAft>
                <a:spcPts val="0"/>
              </a:spcAft>
              <a:buClr>
                <a:schemeClr val="accent4"/>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spcBef>
                <a:spcPts val="400"/>
              </a:spcBef>
              <a:spcAft>
                <a:spcPts val="0"/>
              </a:spcAft>
              <a:buClr>
                <a:schemeClr val="accent4"/>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pic>
        <p:nvPicPr>
          <p:cNvPr id="60" name="Google Shape;60;p30" descr="Logo&#10;&#10;Description automatically generated"/>
          <p:cNvPicPr preferRelativeResize="0"/>
          <p:nvPr/>
        </p:nvPicPr>
        <p:blipFill rotWithShape="1">
          <a:blip r:embed="rId5">
            <a:alphaModFix/>
          </a:blip>
          <a:srcRect/>
          <a:stretch/>
        </p:blipFill>
        <p:spPr>
          <a:xfrm>
            <a:off x="7528113" y="163881"/>
            <a:ext cx="1484431" cy="1484431"/>
          </a:xfrm>
          <a:prstGeom prst="rect">
            <a:avLst/>
          </a:prstGeom>
          <a:noFill/>
          <a:ln>
            <a:noFill/>
          </a:ln>
        </p:spPr>
      </p:pic>
      <p:sp>
        <p:nvSpPr>
          <p:cNvPr id="61" name="Google Shape;61;p30"/>
          <p:cNvSpPr txBox="1"/>
          <p:nvPr/>
        </p:nvSpPr>
        <p:spPr>
          <a:xfrm>
            <a:off x="2929328" y="6400799"/>
            <a:ext cx="2895600" cy="182563"/>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100">
                <a:solidFill>
                  <a:srgbClr val="000000"/>
                </a:solidFill>
                <a:latin typeface="Arial"/>
                <a:ea typeface="Arial"/>
                <a:cs typeface="Arial"/>
                <a:sym typeface="Arial"/>
              </a:rPr>
              <a:t>Supporting Smooth Transitions | 2023-24</a:t>
            </a:r>
            <a:endParaRPr sz="1100">
              <a:solidFill>
                <a:srgbClr val="000000"/>
              </a:solidFill>
              <a:latin typeface="Arial"/>
              <a:ea typeface="Arial"/>
              <a:cs typeface="Arial"/>
              <a:sym typeface="Arial"/>
            </a:endParaRPr>
          </a:p>
        </p:txBody>
      </p:sp>
      <p:pic>
        <p:nvPicPr>
          <p:cNvPr id="62" name="Google Shape;62;p30"/>
          <p:cNvPicPr preferRelativeResize="0"/>
          <p:nvPr/>
        </p:nvPicPr>
        <p:blipFill rotWithShape="1">
          <a:blip r:embed="rId6">
            <a:alphaModFix/>
          </a:blip>
          <a:srcRect t="10444" b="9159"/>
          <a:stretch/>
        </p:blipFill>
        <p:spPr>
          <a:xfrm>
            <a:off x="7302988" y="5805264"/>
            <a:ext cx="1757623" cy="1052735"/>
          </a:xfrm>
          <a:prstGeom prst="rect">
            <a:avLst/>
          </a:prstGeom>
          <a:noFill/>
          <a:ln>
            <a:noFill/>
          </a:ln>
        </p:spPr>
      </p:pic>
      <p:pic>
        <p:nvPicPr>
          <p:cNvPr id="63" name="Google Shape;63;p30"/>
          <p:cNvPicPr preferRelativeResize="0"/>
          <p:nvPr/>
        </p:nvPicPr>
        <p:blipFill rotWithShape="1">
          <a:blip r:embed="rId7">
            <a:alphaModFix/>
          </a:blip>
          <a:srcRect/>
          <a:stretch/>
        </p:blipFill>
        <p:spPr>
          <a:xfrm>
            <a:off x="245533" y="5874697"/>
            <a:ext cx="870744" cy="846778"/>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Lst>
  <p:transition spd="slow">
    <p:fade/>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0.jp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14.jp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20.jpg"/><Relationship Id="rId7" Type="http://schemas.openxmlformats.org/officeDocument/2006/relationships/image" Target="../media/image24.jpg"/><Relationship Id="rId2" Type="http://schemas.openxmlformats.org/officeDocument/2006/relationships/notesSlide" Target="../notesSlides/notesSlide12.xml"/><Relationship Id="rId1" Type="http://schemas.openxmlformats.org/officeDocument/2006/relationships/slideLayout" Target="../slideLayouts/slideLayout9.xml"/><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image" Target="../media/image21.jp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g"/><Relationship Id="rId7" Type="http://schemas.openxmlformats.org/officeDocument/2006/relationships/hyperlink" Target="https://www.hertfordshire.gov.uk/services/schools-and-education/at-school/free-school-meals/free-school-meals.aspx" TargetMode="External"/><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30.jpg"/><Relationship Id="rId5" Type="http://schemas.openxmlformats.org/officeDocument/2006/relationships/image" Target="../media/image29.jpg"/><Relationship Id="rId4" Type="http://schemas.openxmlformats.org/officeDocument/2006/relationships/image" Target="../media/image28.jpg"/></Relationships>
</file>

<file path=ppt/slides/_rels/slide15.xml.rels><?xml version="1.0" encoding="UTF-8" standalone="yes"?>
<Relationships xmlns="http://schemas.openxmlformats.org/package/2006/relationships"><Relationship Id="rId8" Type="http://schemas.openxmlformats.org/officeDocument/2006/relationships/image" Target="../media/image36.jpg"/><Relationship Id="rId3" Type="http://schemas.openxmlformats.org/officeDocument/2006/relationships/image" Target="../media/image31.png"/><Relationship Id="rId7" Type="http://schemas.openxmlformats.org/officeDocument/2006/relationships/image" Target="../media/image35.jp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image" Target="../media/image33.jpg"/><Relationship Id="rId4" Type="http://schemas.openxmlformats.org/officeDocument/2006/relationships/image" Target="../media/image32.png"/><Relationship Id="rId9" Type="http://schemas.openxmlformats.org/officeDocument/2006/relationships/image" Target="../media/image37.png"/></Relationships>
</file>

<file path=ppt/slides/_rels/slide16.xml.rels><?xml version="1.0" encoding="UTF-8" standalone="yes"?>
<Relationships xmlns="http://schemas.openxmlformats.org/package/2006/relationships"><Relationship Id="rId8" Type="http://schemas.openxmlformats.org/officeDocument/2006/relationships/image" Target="../media/image43.jpg"/><Relationship Id="rId3" Type="http://schemas.openxmlformats.org/officeDocument/2006/relationships/image" Target="../media/image38.jpg"/><Relationship Id="rId7" Type="http://schemas.openxmlformats.org/officeDocument/2006/relationships/image" Target="../media/image42.jpg"/><Relationship Id="rId2" Type="http://schemas.openxmlformats.org/officeDocument/2006/relationships/notesSlide" Target="../notesSlides/notesSlide16.xml"/><Relationship Id="rId1" Type="http://schemas.openxmlformats.org/officeDocument/2006/relationships/slideLayout" Target="../slideLayouts/slideLayout9.xml"/><Relationship Id="rId6" Type="http://schemas.openxmlformats.org/officeDocument/2006/relationships/image" Target="../media/image41.jpg"/><Relationship Id="rId5" Type="http://schemas.openxmlformats.org/officeDocument/2006/relationships/image" Target="../media/image40.jpg"/><Relationship Id="rId10" Type="http://schemas.openxmlformats.org/officeDocument/2006/relationships/image" Target="../media/image45.png"/><Relationship Id="rId4" Type="http://schemas.openxmlformats.org/officeDocument/2006/relationships/image" Target="../media/image39.jpg"/><Relationship Id="rId9" Type="http://schemas.openxmlformats.org/officeDocument/2006/relationships/image" Target="../media/image44.jpg"/></Relationships>
</file>

<file path=ppt/slides/_rels/slide1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
          <p:cNvSpPr/>
          <p:nvPr/>
        </p:nvSpPr>
        <p:spPr>
          <a:xfrm>
            <a:off x="0" y="1641075"/>
            <a:ext cx="9144000" cy="4154161"/>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75" name="Google Shape;75;p1"/>
          <p:cNvSpPr txBox="1">
            <a:spLocks noGrp="1"/>
          </p:cNvSpPr>
          <p:nvPr>
            <p:ph type="ctrTitle" idx="4294967295"/>
          </p:nvPr>
        </p:nvSpPr>
        <p:spPr>
          <a:xfrm>
            <a:off x="199836" y="2750304"/>
            <a:ext cx="8744400" cy="1357500"/>
          </a:xfrm>
          <a:prstGeom prst="rect">
            <a:avLst/>
          </a:prstGeom>
          <a:noFill/>
          <a:ln>
            <a:noFill/>
          </a:ln>
        </p:spPr>
        <p:txBody>
          <a:bodyPr spcFirstLastPara="1" wrap="square" lIns="91425" tIns="45700" rIns="91425" bIns="45700" anchor="b" anchorCtr="0">
            <a:normAutofit fontScale="90000"/>
          </a:bodyPr>
          <a:lstStyle/>
          <a:p>
            <a:pPr marL="0" marR="0" lvl="0" indent="0" algn="ctr" rtl="0">
              <a:spcBef>
                <a:spcPts val="0"/>
              </a:spcBef>
              <a:spcAft>
                <a:spcPts val="0"/>
              </a:spcAft>
              <a:buClr>
                <a:schemeClr val="lt1"/>
              </a:buClr>
              <a:buSzPct val="100000"/>
              <a:buFont typeface="Arial"/>
              <a:buNone/>
            </a:pPr>
            <a:r>
              <a:rPr lang="en-GB" sz="4000" b="0" i="0" u="none" strike="noStrike" cap="none">
                <a:solidFill>
                  <a:schemeClr val="lt1"/>
                </a:solidFill>
                <a:latin typeface="Arial"/>
                <a:ea typeface="Arial"/>
                <a:cs typeface="Arial"/>
                <a:sym typeface="Arial"/>
              </a:rPr>
              <a:t>SUPPORTING SMOOTH TRANSITIONS </a:t>
            </a:r>
            <a:br>
              <a:rPr lang="en-GB" sz="4000" b="0" i="0" u="none" strike="noStrike" cap="none">
                <a:solidFill>
                  <a:schemeClr val="lt1"/>
                </a:solidFill>
                <a:latin typeface="Arial"/>
                <a:ea typeface="Arial"/>
                <a:cs typeface="Arial"/>
                <a:sym typeface="Arial"/>
              </a:rPr>
            </a:br>
            <a:r>
              <a:rPr lang="en-GB" sz="4000" b="0" i="1" u="none" strike="noStrike" cap="none">
                <a:solidFill>
                  <a:schemeClr val="lt1"/>
                </a:solidFill>
                <a:latin typeface="Arial"/>
                <a:ea typeface="Arial"/>
                <a:cs typeface="Arial"/>
                <a:sym typeface="Arial"/>
              </a:rPr>
              <a:t>For You And Your Child</a:t>
            </a:r>
            <a:endParaRPr sz="4000" b="0" i="0" u="none" strike="noStrike" cap="none">
              <a:solidFill>
                <a:schemeClr val="lt1"/>
              </a:solidFill>
              <a:latin typeface="Arial"/>
              <a:ea typeface="Arial"/>
              <a:cs typeface="Arial"/>
              <a:sym typeface="Arial"/>
            </a:endParaRPr>
          </a:p>
        </p:txBody>
      </p:sp>
      <p:sp>
        <p:nvSpPr>
          <p:cNvPr id="76" name="Google Shape;76;p1"/>
          <p:cNvSpPr txBox="1">
            <a:spLocks noGrp="1"/>
          </p:cNvSpPr>
          <p:nvPr>
            <p:ph type="subTitle" idx="4294967295"/>
          </p:nvPr>
        </p:nvSpPr>
        <p:spPr>
          <a:xfrm>
            <a:off x="254325" y="4239300"/>
            <a:ext cx="8635200" cy="1428600"/>
          </a:xfrm>
          <a:prstGeom prst="rect">
            <a:avLst/>
          </a:prstGeom>
          <a:noFill/>
          <a:ln>
            <a:noFill/>
          </a:ln>
        </p:spPr>
        <p:txBody>
          <a:bodyPr spcFirstLastPara="1" wrap="square" lIns="91425" tIns="45700" rIns="91425" bIns="45700" anchor="t" anchorCtr="0">
            <a:normAutofit fontScale="92500" lnSpcReduction="10000"/>
          </a:bodyPr>
          <a:lstStyle/>
          <a:p>
            <a:pPr marL="0" marR="0" lvl="0" indent="0" algn="ctr" rtl="0">
              <a:spcBef>
                <a:spcPts val="0"/>
              </a:spcBef>
              <a:spcAft>
                <a:spcPts val="0"/>
              </a:spcAft>
              <a:buClr>
                <a:schemeClr val="accent4"/>
              </a:buClr>
              <a:buSzPct val="100000"/>
              <a:buFont typeface="Arial"/>
              <a:buNone/>
            </a:pPr>
            <a:r>
              <a:rPr lang="en-GB" sz="2400">
                <a:solidFill>
                  <a:schemeClr val="lt1"/>
                </a:solidFill>
              </a:rPr>
              <a:t>1st </a:t>
            </a:r>
            <a:r>
              <a:rPr lang="en-GB" sz="2400" b="0" i="0" u="none" strike="noStrike" cap="none">
                <a:solidFill>
                  <a:schemeClr val="lt1"/>
                </a:solidFill>
                <a:latin typeface="Arial"/>
                <a:ea typeface="Arial"/>
                <a:cs typeface="Arial"/>
                <a:sym typeface="Arial"/>
              </a:rPr>
              <a:t>Ju</a:t>
            </a:r>
            <a:r>
              <a:rPr lang="en-GB" sz="2400">
                <a:solidFill>
                  <a:schemeClr val="lt1"/>
                </a:solidFill>
              </a:rPr>
              <a:t>ly</a:t>
            </a:r>
            <a:r>
              <a:rPr lang="en-GB" sz="2400" b="0" i="0" u="none" strike="noStrike" cap="none">
                <a:solidFill>
                  <a:schemeClr val="lt1"/>
                </a:solidFill>
                <a:latin typeface="Arial"/>
                <a:ea typeface="Arial"/>
                <a:cs typeface="Arial"/>
                <a:sym typeface="Arial"/>
              </a:rPr>
              <a:t> 6pm – 7pm</a:t>
            </a:r>
            <a:endParaRPr/>
          </a:p>
          <a:p>
            <a:pPr marL="0" marR="0" lvl="0" indent="0" algn="ctr" rtl="0">
              <a:spcBef>
                <a:spcPts val="480"/>
              </a:spcBef>
              <a:spcAft>
                <a:spcPts val="0"/>
              </a:spcAft>
              <a:buClr>
                <a:schemeClr val="accent4"/>
              </a:buClr>
              <a:buSzPct val="100000"/>
              <a:buFont typeface="Arial"/>
              <a:buNone/>
            </a:pPr>
            <a:r>
              <a:rPr lang="en-GB" sz="2400">
                <a:solidFill>
                  <a:schemeClr val="lt1"/>
                </a:solidFill>
              </a:rPr>
              <a:t>Mrs Thompson (Headteacher), Mr Stanway (Deputy Headteacher), Miss Stubbs (SENCo), Miss Denson (EYFS Lead, Acorns 2 class teacher), Ms Bowden (Acorns 1 class teacher)</a:t>
            </a:r>
            <a:endParaRPr sz="2400" b="0" i="0" u="none" strike="noStrike" cap="none">
              <a:solidFill>
                <a:schemeClr val="lt1"/>
              </a:solidFill>
              <a:latin typeface="Arial"/>
              <a:ea typeface="Arial"/>
              <a:cs typeface="Arial"/>
              <a:sym typeface="Arial"/>
            </a:endParaRPr>
          </a:p>
        </p:txBody>
      </p:sp>
      <p:pic>
        <p:nvPicPr>
          <p:cNvPr id="77" name="Google Shape;77;p1" descr="Logo&#10;&#10;Description automatically generated"/>
          <p:cNvPicPr preferRelativeResize="0"/>
          <p:nvPr/>
        </p:nvPicPr>
        <p:blipFill rotWithShape="1">
          <a:blip r:embed="rId3">
            <a:alphaModFix/>
          </a:blip>
          <a:srcRect/>
          <a:stretch/>
        </p:blipFill>
        <p:spPr>
          <a:xfrm>
            <a:off x="6576413" y="171425"/>
            <a:ext cx="2440421" cy="2440421"/>
          </a:xfrm>
          <a:prstGeom prst="rect">
            <a:avLst/>
          </a:prstGeom>
          <a:noFill/>
          <a:ln>
            <a:noFill/>
          </a:ln>
        </p:spPr>
      </p:pic>
      <p:sp>
        <p:nvSpPr>
          <p:cNvPr id="78" name="Google Shape;78;p1"/>
          <p:cNvSpPr txBox="1"/>
          <p:nvPr/>
        </p:nvSpPr>
        <p:spPr>
          <a:xfrm>
            <a:off x="2930924" y="1035089"/>
            <a:ext cx="3282151"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b="1" i="0" u="none" strike="noStrike" cap="none">
                <a:solidFill>
                  <a:schemeClr val="accent2"/>
                </a:solidFill>
                <a:latin typeface="Arial"/>
                <a:ea typeface="Arial"/>
                <a:cs typeface="Arial"/>
                <a:sym typeface="Arial"/>
              </a:rPr>
              <a:t>WELCOME TO</a:t>
            </a:r>
            <a:endParaRPr sz="3200" b="1" i="0" u="none" strike="noStrike" cap="none">
              <a:solidFill>
                <a:schemeClr val="accent2"/>
              </a:solidFill>
              <a:latin typeface="Arial"/>
              <a:ea typeface="Arial"/>
              <a:cs typeface="Arial"/>
              <a:sym typeface="Arial"/>
            </a:endParaRPr>
          </a:p>
        </p:txBody>
      </p:sp>
      <p:sp>
        <p:nvSpPr>
          <p:cNvPr id="79" name="Google Shape;79;p1"/>
          <p:cNvSpPr txBox="1"/>
          <p:nvPr/>
        </p:nvSpPr>
        <p:spPr>
          <a:xfrm>
            <a:off x="3054989" y="1769581"/>
            <a:ext cx="3033900" cy="8310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0" i="1" u="none" strike="noStrike" cap="none">
                <a:solidFill>
                  <a:schemeClr val="lt1"/>
                </a:solidFill>
                <a:latin typeface="Arial"/>
                <a:ea typeface="Arial"/>
                <a:cs typeface="Arial"/>
                <a:sym typeface="Arial"/>
              </a:rPr>
              <a:t>Oakwood Primary School</a:t>
            </a:r>
            <a:endParaRPr sz="2400" b="0" i="0" u="none" strike="noStrike" cap="none">
              <a:solidFill>
                <a:schemeClr val="lt1"/>
              </a:solidFill>
              <a:latin typeface="Arial"/>
              <a:ea typeface="Arial"/>
              <a:cs typeface="Arial"/>
              <a:sym typeface="Arial"/>
            </a:endParaRPr>
          </a:p>
        </p:txBody>
      </p:sp>
      <p:pic>
        <p:nvPicPr>
          <p:cNvPr id="80" name="Google Shape;80;p1"/>
          <p:cNvPicPr preferRelativeResize="0"/>
          <p:nvPr/>
        </p:nvPicPr>
        <p:blipFill rotWithShape="1">
          <a:blip r:embed="rId4">
            <a:alphaModFix/>
          </a:blip>
          <a:srcRect/>
          <a:stretch/>
        </p:blipFill>
        <p:spPr>
          <a:xfrm>
            <a:off x="199836" y="165371"/>
            <a:ext cx="1552575" cy="1428750"/>
          </a:xfrm>
          <a:prstGeom prst="rect">
            <a:avLst/>
          </a:prstGeom>
          <a:noFill/>
          <a:ln>
            <a:noFill/>
          </a:ln>
        </p:spPr>
      </p:pic>
      <p:sp>
        <p:nvSpPr>
          <p:cNvPr id="2" name="TextBox 1">
            <a:extLst>
              <a:ext uri="{FF2B5EF4-FFF2-40B4-BE49-F238E27FC236}">
                <a16:creationId xmlns:a16="http://schemas.microsoft.com/office/drawing/2014/main" id="{B83D3757-EE59-4754-96D9-85E8F8ADF6AC}"/>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2"/>
          <p:cNvSpPr txBox="1"/>
          <p:nvPr/>
        </p:nvSpPr>
        <p:spPr>
          <a:xfrm>
            <a:off x="240031" y="1796864"/>
            <a:ext cx="8572499" cy="3263462"/>
          </a:xfrm>
          <a:prstGeom prst="rect">
            <a:avLst/>
          </a:prstGeom>
          <a:noFill/>
          <a:ln>
            <a:noFill/>
          </a:ln>
        </p:spPr>
        <p:txBody>
          <a:bodyPr spcFirstLastPara="1" wrap="square" lIns="68575" tIns="34275" rIns="68575" bIns="34275" anchor="t" anchorCtr="0">
            <a:normAutofit fontScale="70000" lnSpcReduction="20000"/>
          </a:bodyPr>
          <a:lstStyle/>
          <a:p>
            <a:pPr marL="0" marR="0" lvl="0" indent="0" algn="l" rtl="0">
              <a:lnSpc>
                <a:spcPct val="90000"/>
              </a:lnSpc>
              <a:spcBef>
                <a:spcPts val="0"/>
              </a:spcBef>
              <a:spcAft>
                <a:spcPts val="0"/>
              </a:spcAft>
              <a:buClr>
                <a:schemeClr val="dk1"/>
              </a:buClr>
              <a:buSzPct val="100000"/>
              <a:buFont typeface="Arial"/>
              <a:buNone/>
            </a:pPr>
            <a:r>
              <a:rPr lang="en-GB" sz="2250" b="0" i="0" u="none" strike="noStrike" cap="none">
                <a:solidFill>
                  <a:schemeClr val="dk1"/>
                </a:solidFill>
                <a:latin typeface="Arial"/>
                <a:ea typeface="Arial"/>
                <a:cs typeface="Arial"/>
                <a:sym typeface="Arial"/>
              </a:rPr>
              <a:t>During their Reception year your child will:</a:t>
            </a:r>
            <a:endParaRPr/>
          </a:p>
          <a:p>
            <a:pPr marL="0" marR="0" lvl="0" indent="0" algn="l" rtl="0">
              <a:lnSpc>
                <a:spcPct val="90000"/>
              </a:lnSpc>
              <a:spcBef>
                <a:spcPts val="1000"/>
              </a:spcBef>
              <a:spcAft>
                <a:spcPts val="0"/>
              </a:spcAft>
              <a:buClr>
                <a:schemeClr val="dk1"/>
              </a:buClr>
              <a:buSzPct val="100000"/>
              <a:buFont typeface="Arial"/>
              <a:buNone/>
            </a:pPr>
            <a:endParaRPr sz="2250" b="0" i="0" u="none" strike="noStrike" cap="none">
              <a:solidFill>
                <a:schemeClr val="dk1"/>
              </a:solidFill>
              <a:latin typeface="Arial"/>
              <a:ea typeface="Arial"/>
              <a:cs typeface="Arial"/>
              <a:sym typeface="Arial"/>
            </a:endParaRPr>
          </a:p>
          <a:p>
            <a:pPr marL="257175" marR="0" lvl="0" indent="-257175" algn="l" rtl="0">
              <a:lnSpc>
                <a:spcPct val="90000"/>
              </a:lnSpc>
              <a:spcBef>
                <a:spcPts val="1000"/>
              </a:spcBef>
              <a:spcAft>
                <a:spcPts val="0"/>
              </a:spcAft>
              <a:buClr>
                <a:schemeClr val="dk1"/>
              </a:buClr>
              <a:buSzPct val="100000"/>
              <a:buFont typeface="Arial"/>
              <a:buChar char="•"/>
            </a:pPr>
            <a:r>
              <a:rPr lang="en-GB" sz="2250" b="0" i="0" u="none" strike="noStrike" cap="none">
                <a:solidFill>
                  <a:schemeClr val="dk1"/>
                </a:solidFill>
                <a:latin typeface="Arial"/>
                <a:ea typeface="Arial"/>
                <a:cs typeface="Arial"/>
                <a:sym typeface="Arial"/>
              </a:rPr>
              <a:t>make new friends</a:t>
            </a:r>
            <a:endParaRPr/>
          </a:p>
          <a:p>
            <a:pPr marL="257175" marR="0" lvl="0" indent="-257175" algn="l" rtl="0">
              <a:lnSpc>
                <a:spcPct val="90000"/>
              </a:lnSpc>
              <a:spcBef>
                <a:spcPts val="1000"/>
              </a:spcBef>
              <a:spcAft>
                <a:spcPts val="0"/>
              </a:spcAft>
              <a:buClr>
                <a:schemeClr val="dk1"/>
              </a:buClr>
              <a:buSzPct val="100000"/>
              <a:buFont typeface="Arial"/>
              <a:buChar char="•"/>
            </a:pPr>
            <a:r>
              <a:rPr lang="en-GB" sz="2250" b="0" i="0" u="none" strike="noStrike" cap="none">
                <a:solidFill>
                  <a:schemeClr val="dk1"/>
                </a:solidFill>
                <a:latin typeface="Arial"/>
                <a:ea typeface="Arial"/>
                <a:cs typeface="Arial"/>
                <a:sym typeface="Arial"/>
              </a:rPr>
              <a:t>enjoy new experiences</a:t>
            </a:r>
            <a:endParaRPr/>
          </a:p>
          <a:p>
            <a:pPr marL="257175" marR="0" lvl="0" indent="-257175" algn="l" rtl="0">
              <a:lnSpc>
                <a:spcPct val="90000"/>
              </a:lnSpc>
              <a:spcBef>
                <a:spcPts val="1000"/>
              </a:spcBef>
              <a:spcAft>
                <a:spcPts val="0"/>
              </a:spcAft>
              <a:buClr>
                <a:schemeClr val="dk1"/>
              </a:buClr>
              <a:buSzPct val="100000"/>
              <a:buFont typeface="Arial"/>
              <a:buChar char="•"/>
            </a:pPr>
            <a:r>
              <a:rPr lang="en-GB" sz="2250" b="0" i="0" u="none" strike="noStrike" cap="none">
                <a:solidFill>
                  <a:schemeClr val="dk1"/>
                </a:solidFill>
                <a:latin typeface="Arial"/>
                <a:ea typeface="Arial"/>
                <a:cs typeface="Arial"/>
                <a:sym typeface="Arial"/>
              </a:rPr>
              <a:t>learn how the school day runs </a:t>
            </a:r>
            <a:endParaRPr/>
          </a:p>
          <a:p>
            <a:pPr marL="257175" marR="0" lvl="0" indent="-257175" algn="l" rtl="0">
              <a:lnSpc>
                <a:spcPct val="90000"/>
              </a:lnSpc>
              <a:spcBef>
                <a:spcPts val="1000"/>
              </a:spcBef>
              <a:spcAft>
                <a:spcPts val="0"/>
              </a:spcAft>
              <a:buClr>
                <a:schemeClr val="dk1"/>
              </a:buClr>
              <a:buSzPct val="100000"/>
              <a:buFont typeface="Arial"/>
              <a:buChar char="•"/>
            </a:pPr>
            <a:r>
              <a:rPr lang="en-GB" sz="2250" b="0" i="0" u="none" strike="noStrike" cap="none">
                <a:solidFill>
                  <a:schemeClr val="dk1"/>
                </a:solidFill>
                <a:latin typeface="Arial"/>
                <a:ea typeface="Arial"/>
                <a:cs typeface="Arial"/>
                <a:sym typeface="Arial"/>
              </a:rPr>
              <a:t>learn vital new skills including reading and writing</a:t>
            </a:r>
            <a:endParaRPr/>
          </a:p>
          <a:p>
            <a:pPr marL="0" marR="0" lvl="0" indent="0" algn="l" rtl="0">
              <a:lnSpc>
                <a:spcPct val="90000"/>
              </a:lnSpc>
              <a:spcBef>
                <a:spcPts val="1000"/>
              </a:spcBef>
              <a:spcAft>
                <a:spcPts val="0"/>
              </a:spcAft>
              <a:buClr>
                <a:schemeClr val="dk1"/>
              </a:buClr>
              <a:buSzPct val="100000"/>
              <a:buFont typeface="Arial"/>
              <a:buNone/>
            </a:pPr>
            <a:endParaRPr sz="2250" b="0" i="0" u="none" strike="noStrike" cap="none">
              <a:solidFill>
                <a:schemeClr val="dk1"/>
              </a:solidFill>
              <a:latin typeface="Arial"/>
              <a:ea typeface="Arial"/>
              <a:cs typeface="Arial"/>
              <a:sym typeface="Arial"/>
            </a:endParaRPr>
          </a:p>
          <a:p>
            <a:pPr marL="0" marR="0" lvl="0" indent="0" algn="l" rtl="0">
              <a:lnSpc>
                <a:spcPct val="90000"/>
              </a:lnSpc>
              <a:spcBef>
                <a:spcPts val="1000"/>
              </a:spcBef>
              <a:spcAft>
                <a:spcPts val="0"/>
              </a:spcAft>
              <a:buClr>
                <a:schemeClr val="dk1"/>
              </a:buClr>
              <a:buSzPct val="100000"/>
              <a:buFont typeface="Arial"/>
              <a:buNone/>
            </a:pPr>
            <a:r>
              <a:rPr lang="en-GB" sz="2250" b="0" i="0" u="none" strike="noStrike" cap="none">
                <a:solidFill>
                  <a:schemeClr val="dk1"/>
                </a:solidFill>
                <a:latin typeface="Arial"/>
                <a:ea typeface="Arial"/>
                <a:cs typeface="Arial"/>
                <a:sym typeface="Arial"/>
              </a:rPr>
              <a:t>We, teachers and parents, have the chance to work as </a:t>
            </a:r>
            <a:endParaRPr/>
          </a:p>
          <a:p>
            <a:pPr marL="0" marR="0" lvl="0" indent="0" algn="l" rtl="0">
              <a:lnSpc>
                <a:spcPct val="90000"/>
              </a:lnSpc>
              <a:spcBef>
                <a:spcPts val="1000"/>
              </a:spcBef>
              <a:spcAft>
                <a:spcPts val="0"/>
              </a:spcAft>
              <a:buClr>
                <a:schemeClr val="dk1"/>
              </a:buClr>
              <a:buSzPct val="100000"/>
              <a:buFont typeface="Arial"/>
              <a:buNone/>
            </a:pPr>
            <a:r>
              <a:rPr lang="en-GB" sz="2250" b="1" i="0" u="none" strike="noStrike" cap="none">
                <a:solidFill>
                  <a:schemeClr val="dk1"/>
                </a:solidFill>
                <a:latin typeface="Arial"/>
                <a:ea typeface="Arial"/>
                <a:cs typeface="Arial"/>
                <a:sym typeface="Arial"/>
              </a:rPr>
              <a:t>partners</a:t>
            </a:r>
            <a:r>
              <a:rPr lang="en-GB" sz="2250" b="0" i="0" u="none" strike="noStrike" cap="none">
                <a:solidFill>
                  <a:schemeClr val="dk1"/>
                </a:solidFill>
                <a:latin typeface="Arial"/>
                <a:ea typeface="Arial"/>
                <a:cs typeface="Arial"/>
                <a:sym typeface="Arial"/>
              </a:rPr>
              <a:t> to ensure that at the end of this school year, </a:t>
            </a:r>
            <a:endParaRPr/>
          </a:p>
          <a:p>
            <a:pPr marL="0" marR="0" lvl="0" indent="0" algn="l" rtl="0">
              <a:lnSpc>
                <a:spcPct val="90000"/>
              </a:lnSpc>
              <a:spcBef>
                <a:spcPts val="1000"/>
              </a:spcBef>
              <a:spcAft>
                <a:spcPts val="0"/>
              </a:spcAft>
              <a:buClr>
                <a:schemeClr val="dk1"/>
              </a:buClr>
              <a:buSzPct val="100000"/>
              <a:buFont typeface="Arial"/>
              <a:buNone/>
            </a:pPr>
            <a:r>
              <a:rPr lang="en-GB" sz="2250" b="0" i="0" u="none" strike="noStrike" cap="none">
                <a:solidFill>
                  <a:schemeClr val="dk1"/>
                </a:solidFill>
                <a:latin typeface="Arial"/>
                <a:ea typeface="Arial"/>
                <a:cs typeface="Arial"/>
                <a:sym typeface="Arial"/>
              </a:rPr>
              <a:t>your child will have a positive attitude towards their </a:t>
            </a:r>
            <a:endParaRPr/>
          </a:p>
          <a:p>
            <a:pPr marL="0" marR="0" lvl="0" indent="0" algn="l" rtl="0">
              <a:lnSpc>
                <a:spcPct val="90000"/>
              </a:lnSpc>
              <a:spcBef>
                <a:spcPts val="1000"/>
              </a:spcBef>
              <a:spcAft>
                <a:spcPts val="0"/>
              </a:spcAft>
              <a:buClr>
                <a:schemeClr val="dk1"/>
              </a:buClr>
              <a:buSzPct val="100000"/>
              <a:buFont typeface="Arial"/>
              <a:buNone/>
            </a:pPr>
            <a:r>
              <a:rPr lang="en-GB" sz="2250" b="0" i="0" u="none" strike="noStrike" cap="none">
                <a:solidFill>
                  <a:schemeClr val="dk1"/>
                </a:solidFill>
                <a:latin typeface="Arial"/>
                <a:ea typeface="Arial"/>
                <a:cs typeface="Arial"/>
                <a:sym typeface="Arial"/>
              </a:rPr>
              <a:t>education based on social and academic confidence.</a:t>
            </a:r>
            <a:endParaRPr/>
          </a:p>
          <a:p>
            <a:pPr marL="0" marR="0" lvl="0" indent="0" algn="ctr" rtl="0">
              <a:lnSpc>
                <a:spcPct val="90000"/>
              </a:lnSpc>
              <a:spcBef>
                <a:spcPts val="1000"/>
              </a:spcBef>
              <a:spcAft>
                <a:spcPts val="0"/>
              </a:spcAft>
              <a:buClr>
                <a:schemeClr val="dk1"/>
              </a:buClr>
              <a:buSzPct val="100000"/>
              <a:buFont typeface="Arial"/>
              <a:buNone/>
            </a:pPr>
            <a:endParaRPr sz="1800" b="0" i="0" u="none" strike="noStrike" cap="none">
              <a:solidFill>
                <a:schemeClr val="dk1"/>
              </a:solidFill>
              <a:latin typeface="Arial"/>
              <a:ea typeface="Arial"/>
              <a:cs typeface="Arial"/>
              <a:sym typeface="Arial"/>
            </a:endParaRPr>
          </a:p>
        </p:txBody>
      </p:sp>
      <p:sp>
        <p:nvSpPr>
          <p:cNvPr id="86" name="Google Shape;86;p2"/>
          <p:cNvSpPr txBox="1">
            <a:spLocks noGrp="1"/>
          </p:cNvSpPr>
          <p:nvPr>
            <p:ph type="ctrTitle"/>
          </p:nvPr>
        </p:nvSpPr>
        <p:spPr>
          <a:xfrm>
            <a:off x="106680" y="142021"/>
            <a:ext cx="7894320" cy="1032888"/>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lt1"/>
              </a:buClr>
              <a:buSzPts val="3300"/>
              <a:buFont typeface="Arial"/>
              <a:buNone/>
            </a:pPr>
            <a:r>
              <a:rPr lang="en-GB" sz="3300"/>
              <a:t>WELCOME TO A NEW AND EXCITING STAGE IN YOUR CHILD’S LIFE!</a:t>
            </a:r>
            <a:endParaRPr/>
          </a:p>
        </p:txBody>
      </p:sp>
      <p:pic>
        <p:nvPicPr>
          <p:cNvPr id="87" name="Google Shape;87;p2"/>
          <p:cNvPicPr preferRelativeResize="0"/>
          <p:nvPr/>
        </p:nvPicPr>
        <p:blipFill rotWithShape="1">
          <a:blip r:embed="rId3">
            <a:alphaModFix/>
          </a:blip>
          <a:srcRect/>
          <a:stretch/>
        </p:blipFill>
        <p:spPr>
          <a:xfrm>
            <a:off x="5850964" y="3242691"/>
            <a:ext cx="2961566" cy="2439590"/>
          </a:xfrm>
          <a:prstGeom prst="rect">
            <a:avLst/>
          </a:prstGeom>
          <a:noFill/>
          <a:ln>
            <a:noFill/>
          </a:ln>
        </p:spPr>
      </p:pic>
      <p:sp>
        <p:nvSpPr>
          <p:cNvPr id="5" name="TextBox 4">
            <a:extLst>
              <a:ext uri="{FF2B5EF4-FFF2-40B4-BE49-F238E27FC236}">
                <a16:creationId xmlns:a16="http://schemas.microsoft.com/office/drawing/2014/main" id="{B4E2FF75-8B13-4292-BCC4-51A6208E84BD}"/>
              </a:ext>
            </a:extLst>
          </p:cNvPr>
          <p:cNvSpPr txBox="1"/>
          <p:nvPr/>
        </p:nvSpPr>
        <p:spPr>
          <a:xfrm>
            <a:off x="2930924" y="627507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3"/>
          <p:cNvSpPr txBox="1">
            <a:spLocks noGrp="1"/>
          </p:cNvSpPr>
          <p:nvPr>
            <p:ph type="title"/>
          </p:nvPr>
        </p:nvSpPr>
        <p:spPr>
          <a:xfrm>
            <a:off x="650789" y="78698"/>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t>AIMS OF THE THIS MEETING</a:t>
            </a:r>
            <a:endParaRPr/>
          </a:p>
        </p:txBody>
      </p:sp>
      <p:sp>
        <p:nvSpPr>
          <p:cNvPr id="94" name="Google Shape;94;p3"/>
          <p:cNvSpPr txBox="1">
            <a:spLocks noGrp="1"/>
          </p:cNvSpPr>
          <p:nvPr>
            <p:ph type="body" idx="4294967295"/>
          </p:nvPr>
        </p:nvSpPr>
        <p:spPr>
          <a:xfrm>
            <a:off x="650789" y="1356368"/>
            <a:ext cx="7183524" cy="4321944"/>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800"/>
              <a:buNone/>
            </a:pPr>
            <a:endParaRPr sz="1800"/>
          </a:p>
          <a:p>
            <a:pPr marL="0" lvl="0" indent="0" algn="l" rtl="0">
              <a:spcBef>
                <a:spcPts val="360"/>
              </a:spcBef>
              <a:spcAft>
                <a:spcPts val="0"/>
              </a:spcAft>
              <a:buSzPts val="1800"/>
              <a:buNone/>
            </a:pPr>
            <a:endParaRPr sz="1800"/>
          </a:p>
          <a:p>
            <a:pPr marL="0" lvl="0" indent="0" algn="l" rtl="0">
              <a:spcBef>
                <a:spcPts val="400"/>
              </a:spcBef>
              <a:spcAft>
                <a:spcPts val="0"/>
              </a:spcAft>
              <a:buSzPts val="2000"/>
              <a:buNone/>
            </a:pPr>
            <a:r>
              <a:rPr lang="en-GB" sz="2000"/>
              <a:t>To provide ideas so we can effectively work together</a:t>
            </a:r>
            <a:endParaRPr/>
          </a:p>
          <a:p>
            <a:pPr marL="0" lvl="0" indent="0" algn="l" rtl="0">
              <a:spcBef>
                <a:spcPts val="400"/>
              </a:spcBef>
              <a:spcAft>
                <a:spcPts val="0"/>
              </a:spcAft>
              <a:buSzPts val="2000"/>
              <a:buNone/>
            </a:pPr>
            <a:r>
              <a:rPr lang="en-GB" sz="2000"/>
              <a:t>and how you can best support your child at home.</a:t>
            </a:r>
            <a:endParaRPr sz="2000"/>
          </a:p>
          <a:p>
            <a:pPr marL="0" lvl="0" indent="0" algn="l" rtl="0">
              <a:spcBef>
                <a:spcPts val="360"/>
              </a:spcBef>
              <a:spcAft>
                <a:spcPts val="0"/>
              </a:spcAft>
              <a:buSzPts val="1800"/>
              <a:buNone/>
            </a:pPr>
            <a:endParaRPr sz="1800"/>
          </a:p>
          <a:p>
            <a:pPr marL="0" lvl="0" indent="0" algn="l" rtl="0">
              <a:spcBef>
                <a:spcPts val="400"/>
              </a:spcBef>
              <a:spcAft>
                <a:spcPts val="0"/>
              </a:spcAft>
              <a:buSzPts val="2000"/>
              <a:buNone/>
            </a:pPr>
            <a:r>
              <a:rPr lang="en-GB" sz="2000"/>
              <a:t>To find out more about what your child </a:t>
            </a:r>
            <a:endParaRPr/>
          </a:p>
          <a:p>
            <a:pPr marL="0" lvl="0" indent="0" algn="l" rtl="0">
              <a:spcBef>
                <a:spcPts val="400"/>
              </a:spcBef>
              <a:spcAft>
                <a:spcPts val="0"/>
              </a:spcAft>
              <a:buSzPts val="2000"/>
              <a:buNone/>
            </a:pPr>
            <a:r>
              <a:rPr lang="en-GB" sz="2000"/>
              <a:t>will be doing in school.</a:t>
            </a:r>
            <a:endParaRPr/>
          </a:p>
          <a:p>
            <a:pPr marL="0" lvl="0" indent="0" algn="l" rtl="0">
              <a:spcBef>
                <a:spcPts val="400"/>
              </a:spcBef>
              <a:spcAft>
                <a:spcPts val="0"/>
              </a:spcAft>
              <a:buSzPts val="2000"/>
              <a:buNone/>
            </a:pPr>
            <a:endParaRPr sz="2000"/>
          </a:p>
          <a:p>
            <a:pPr marL="0" lvl="0" indent="0" algn="l" rtl="0">
              <a:spcBef>
                <a:spcPts val="400"/>
              </a:spcBef>
              <a:spcAft>
                <a:spcPts val="0"/>
              </a:spcAft>
              <a:buSzPts val="2000"/>
              <a:buNone/>
            </a:pPr>
            <a:r>
              <a:rPr lang="en-GB" sz="2000"/>
              <a:t>To explain our school procedures.</a:t>
            </a:r>
            <a:endParaRPr sz="2000"/>
          </a:p>
        </p:txBody>
      </p:sp>
      <p:pic>
        <p:nvPicPr>
          <p:cNvPr id="95" name="Google Shape;95;p3"/>
          <p:cNvPicPr preferRelativeResize="0"/>
          <p:nvPr/>
        </p:nvPicPr>
        <p:blipFill rotWithShape="1">
          <a:blip r:embed="rId3">
            <a:alphaModFix/>
          </a:blip>
          <a:srcRect l="33401" t="11860" r="9775" b="2951"/>
          <a:stretch/>
        </p:blipFill>
        <p:spPr>
          <a:xfrm>
            <a:off x="6910075" y="2425391"/>
            <a:ext cx="2537062" cy="2537054"/>
          </a:xfrm>
          <a:prstGeom prst="ellipse">
            <a:avLst/>
          </a:prstGeom>
          <a:noFill/>
          <a:ln>
            <a:noFill/>
          </a:ln>
        </p:spPr>
      </p:pic>
      <p:pic>
        <p:nvPicPr>
          <p:cNvPr id="96" name="Google Shape;96;p3" descr="A teacher teaching her students&#10;&#10;Description automatically generated with low confidence"/>
          <p:cNvPicPr preferRelativeResize="0"/>
          <p:nvPr/>
        </p:nvPicPr>
        <p:blipFill rotWithShape="1">
          <a:blip r:embed="rId4">
            <a:alphaModFix/>
          </a:blip>
          <a:srcRect l="27152" t="7520" r="27204" b="21467"/>
          <a:stretch/>
        </p:blipFill>
        <p:spPr>
          <a:xfrm>
            <a:off x="5151120" y="4329363"/>
            <a:ext cx="2190725" cy="2193366"/>
          </a:xfrm>
          <a:prstGeom prst="ellipse">
            <a:avLst/>
          </a:prstGeom>
          <a:noFill/>
          <a:ln>
            <a:noFill/>
          </a:ln>
        </p:spPr>
      </p:pic>
      <p:sp>
        <p:nvSpPr>
          <p:cNvPr id="6" name="TextBox 5">
            <a:extLst>
              <a:ext uri="{FF2B5EF4-FFF2-40B4-BE49-F238E27FC236}">
                <a16:creationId xmlns:a16="http://schemas.microsoft.com/office/drawing/2014/main" id="{6422F735-D0E1-4687-8952-07376DC55D10}"/>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4"/>
          <p:cNvSpPr txBox="1"/>
          <p:nvPr/>
        </p:nvSpPr>
        <p:spPr>
          <a:xfrm>
            <a:off x="513629" y="353018"/>
            <a:ext cx="6870358"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2800"/>
              <a:buFont typeface="Arial"/>
              <a:buNone/>
            </a:pPr>
            <a:r>
              <a:rPr lang="en-GB" sz="2800" b="0" i="0" u="none" strike="noStrike" cap="none">
                <a:solidFill>
                  <a:schemeClr val="lt1"/>
                </a:solidFill>
                <a:latin typeface="Arial"/>
                <a:ea typeface="Arial"/>
                <a:cs typeface="Arial"/>
                <a:sym typeface="Arial"/>
              </a:rPr>
              <a:t>ACORNS (RECEPTION)</a:t>
            </a:r>
            <a:endParaRPr sz="2800" b="0" i="0" u="none" strike="noStrike" cap="none">
              <a:solidFill>
                <a:schemeClr val="lt1"/>
              </a:solidFill>
              <a:latin typeface="Arial"/>
              <a:ea typeface="Arial"/>
              <a:cs typeface="Arial"/>
              <a:sym typeface="Arial"/>
            </a:endParaRPr>
          </a:p>
        </p:txBody>
      </p:sp>
      <p:sp>
        <p:nvSpPr>
          <p:cNvPr id="102" name="Google Shape;102;p4"/>
          <p:cNvSpPr txBox="1"/>
          <p:nvPr/>
        </p:nvSpPr>
        <p:spPr>
          <a:xfrm>
            <a:off x="338266" y="1279846"/>
            <a:ext cx="651973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0" i="0" u="none" strike="noStrike" cap="none">
                <a:solidFill>
                  <a:schemeClr val="dk1"/>
                </a:solidFill>
                <a:latin typeface="Arial"/>
                <a:ea typeface="Arial"/>
                <a:cs typeface="Arial"/>
                <a:sym typeface="Arial"/>
              </a:rPr>
              <a:t>At Oakwood, our KS1 and KS2 classes are named after trees.</a:t>
            </a:r>
            <a:endParaRPr/>
          </a:p>
          <a:p>
            <a:pPr marL="0" marR="0" lvl="0" indent="0" algn="l" rtl="0">
              <a:spcBef>
                <a:spcPts val="0"/>
              </a:spcBef>
              <a:spcAft>
                <a:spcPts val="0"/>
              </a:spcAft>
              <a:buNone/>
            </a:pPr>
            <a:r>
              <a:rPr lang="en-GB" sz="1800">
                <a:solidFill>
                  <a:schemeClr val="dk1"/>
                </a:solidFill>
                <a:latin typeface="Arial"/>
                <a:ea typeface="Arial"/>
                <a:cs typeface="Arial"/>
                <a:sym typeface="Arial"/>
              </a:rPr>
              <a:t>In Reception, we are Acorns.</a:t>
            </a:r>
            <a:endParaRPr sz="1800">
              <a:solidFill>
                <a:schemeClr val="dk1"/>
              </a:solidFill>
              <a:latin typeface="Arial"/>
              <a:ea typeface="Arial"/>
              <a:cs typeface="Arial"/>
              <a:sym typeface="Arial"/>
            </a:endParaRPr>
          </a:p>
        </p:txBody>
      </p:sp>
      <p:pic>
        <p:nvPicPr>
          <p:cNvPr id="103" name="Google Shape;103;p4"/>
          <p:cNvPicPr preferRelativeResize="0"/>
          <p:nvPr/>
        </p:nvPicPr>
        <p:blipFill rotWithShape="1">
          <a:blip r:embed="rId3">
            <a:alphaModFix/>
          </a:blip>
          <a:srcRect/>
          <a:stretch/>
        </p:blipFill>
        <p:spPr>
          <a:xfrm>
            <a:off x="5857564" y="1926176"/>
            <a:ext cx="2806229" cy="3758343"/>
          </a:xfrm>
          <a:prstGeom prst="rect">
            <a:avLst/>
          </a:prstGeom>
          <a:noFill/>
          <a:ln>
            <a:noFill/>
          </a:ln>
        </p:spPr>
      </p:pic>
      <p:sp>
        <p:nvSpPr>
          <p:cNvPr id="104" name="Google Shape;104;p4"/>
          <p:cNvSpPr/>
          <p:nvPr/>
        </p:nvSpPr>
        <p:spPr>
          <a:xfrm>
            <a:off x="338266" y="2140164"/>
            <a:ext cx="5519298" cy="4185761"/>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chemeClr val="dk1"/>
              </a:buClr>
              <a:buSzPts val="1800"/>
              <a:buFont typeface="Arial"/>
              <a:buChar char="•"/>
            </a:pPr>
            <a:r>
              <a:rPr lang="en-GB" sz="1800">
                <a:solidFill>
                  <a:schemeClr val="dk1"/>
                </a:solidFill>
                <a:latin typeface="Arial"/>
                <a:ea typeface="Arial"/>
                <a:cs typeface="Arial"/>
                <a:sym typeface="Arial"/>
              </a:rPr>
              <a:t>We have 2 reception classes (Acorns 1 and Acorns 2)</a:t>
            </a: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800">
              <a:solidFill>
                <a:schemeClr val="dk1"/>
              </a:solidFill>
              <a:latin typeface="Arial"/>
              <a:ea typeface="Arial"/>
              <a:cs typeface="Arial"/>
              <a:sym typeface="Arial"/>
            </a:endParaRPr>
          </a:p>
          <a:p>
            <a:pPr marL="342900" marR="0" lvl="0" indent="-342900" algn="l" rtl="0">
              <a:spcBef>
                <a:spcPts val="0"/>
              </a:spcBef>
              <a:spcAft>
                <a:spcPts val="0"/>
              </a:spcAft>
              <a:buClr>
                <a:schemeClr val="dk1"/>
              </a:buClr>
              <a:buSzPts val="1800"/>
              <a:buFont typeface="Arial"/>
              <a:buChar char="•"/>
            </a:pPr>
            <a:r>
              <a:rPr lang="en-GB" sz="1800">
                <a:solidFill>
                  <a:schemeClr val="dk1"/>
                </a:solidFill>
                <a:latin typeface="Arial"/>
                <a:ea typeface="Arial"/>
                <a:cs typeface="Arial"/>
                <a:sym typeface="Arial"/>
              </a:rPr>
              <a:t>There are up to 45 children in total</a:t>
            </a:r>
            <a:endParaRPr/>
          </a:p>
          <a:p>
            <a:pPr marL="0" marR="0" lvl="0" indent="0" algn="l" rtl="0">
              <a:spcBef>
                <a:spcPts val="0"/>
              </a:spcBef>
              <a:spcAft>
                <a:spcPts val="0"/>
              </a:spcAft>
              <a:buNone/>
            </a:pPr>
            <a:endParaRPr sz="800">
              <a:solidFill>
                <a:schemeClr val="dk1"/>
              </a:solidFill>
              <a:latin typeface="Arial"/>
              <a:ea typeface="Arial"/>
              <a:cs typeface="Arial"/>
              <a:sym typeface="Arial"/>
            </a:endParaRPr>
          </a:p>
          <a:p>
            <a:pPr marL="342900" marR="0" lvl="0" indent="-342900" algn="l" rtl="0">
              <a:spcBef>
                <a:spcPts val="0"/>
              </a:spcBef>
              <a:spcAft>
                <a:spcPts val="0"/>
              </a:spcAft>
              <a:buClr>
                <a:schemeClr val="dk1"/>
              </a:buClr>
              <a:buSzPts val="1800"/>
              <a:buFont typeface="Arial"/>
              <a:buChar char="•"/>
            </a:pPr>
            <a:r>
              <a:rPr lang="en-GB" sz="1800">
                <a:solidFill>
                  <a:schemeClr val="dk1"/>
                </a:solidFill>
                <a:latin typeface="Arial"/>
                <a:ea typeface="Arial"/>
                <a:cs typeface="Arial"/>
                <a:sym typeface="Arial"/>
              </a:rPr>
              <a:t>Sometimes we work within our class and other times we learn together</a:t>
            </a:r>
            <a:endParaRPr/>
          </a:p>
          <a:p>
            <a:pPr marL="0" marR="0" lvl="0" indent="0" algn="l" rtl="0">
              <a:spcBef>
                <a:spcPts val="0"/>
              </a:spcBef>
              <a:spcAft>
                <a:spcPts val="0"/>
              </a:spcAft>
              <a:buNone/>
            </a:pPr>
            <a:endParaRPr sz="800">
              <a:solidFill>
                <a:schemeClr val="dk1"/>
              </a:solidFill>
              <a:latin typeface="Arial"/>
              <a:ea typeface="Arial"/>
              <a:cs typeface="Arial"/>
              <a:sym typeface="Arial"/>
            </a:endParaRPr>
          </a:p>
          <a:p>
            <a:pPr marL="342900" marR="0" lvl="0" indent="-342900" algn="l" rtl="0">
              <a:spcBef>
                <a:spcPts val="0"/>
              </a:spcBef>
              <a:spcAft>
                <a:spcPts val="0"/>
              </a:spcAft>
              <a:buClr>
                <a:schemeClr val="dk1"/>
              </a:buClr>
              <a:buSzPts val="1800"/>
              <a:buFont typeface="Arial"/>
              <a:buChar char="•"/>
            </a:pPr>
            <a:r>
              <a:rPr lang="en-GB" sz="1800">
                <a:solidFill>
                  <a:schemeClr val="dk1"/>
                </a:solidFill>
                <a:latin typeface="Arial"/>
                <a:ea typeface="Arial"/>
                <a:cs typeface="Arial"/>
                <a:sym typeface="Arial"/>
              </a:rPr>
              <a:t>We use both the indoor and outdoor spaces all year round to explore and create new learning opportunities. </a:t>
            </a:r>
            <a:endParaRPr/>
          </a:p>
          <a:p>
            <a:pPr marL="342900" marR="0" lvl="0" indent="-292100" algn="l" rtl="0">
              <a:spcBef>
                <a:spcPts val="0"/>
              </a:spcBef>
              <a:spcAft>
                <a:spcPts val="0"/>
              </a:spcAft>
              <a:buClr>
                <a:schemeClr val="dk1"/>
              </a:buClr>
              <a:buSzPts val="800"/>
              <a:buFont typeface="Arial"/>
              <a:buNone/>
            </a:pPr>
            <a:endParaRPr sz="800">
              <a:solidFill>
                <a:schemeClr val="dk1"/>
              </a:solidFill>
              <a:latin typeface="Arial"/>
              <a:ea typeface="Arial"/>
              <a:cs typeface="Arial"/>
              <a:sym typeface="Arial"/>
            </a:endParaRPr>
          </a:p>
          <a:p>
            <a:pPr marL="342900" marR="0" lvl="0" indent="-342900" algn="l" rtl="0">
              <a:spcBef>
                <a:spcPts val="0"/>
              </a:spcBef>
              <a:spcAft>
                <a:spcPts val="0"/>
              </a:spcAft>
              <a:buClr>
                <a:schemeClr val="dk1"/>
              </a:buClr>
              <a:buSzPts val="1800"/>
              <a:buFont typeface="Arial"/>
              <a:buChar char="•"/>
            </a:pPr>
            <a:r>
              <a:rPr lang="en-GB" sz="1800">
                <a:solidFill>
                  <a:schemeClr val="dk1"/>
                </a:solidFill>
                <a:latin typeface="Arial"/>
                <a:ea typeface="Arial"/>
                <a:cs typeface="Arial"/>
                <a:sym typeface="Arial"/>
              </a:rPr>
              <a:t>We also take part in our school’s OPAL play </a:t>
            </a:r>
            <a:r>
              <a:rPr lang="en-GB" sz="1800">
                <a:solidFill>
                  <a:schemeClr val="dk1"/>
                </a:solidFill>
              </a:rPr>
              <a:t>curriculum </a:t>
            </a:r>
            <a:r>
              <a:rPr lang="en-GB" sz="1800">
                <a:solidFill>
                  <a:schemeClr val="dk1"/>
                </a:solidFill>
                <a:latin typeface="Arial"/>
                <a:ea typeface="Arial"/>
                <a:cs typeface="Arial"/>
                <a:sym typeface="Arial"/>
              </a:rPr>
              <a:t>at lunchtimes, which is an opportunity for your child to play with children across the school.  </a:t>
            </a:r>
            <a:endParaRPr/>
          </a:p>
          <a:p>
            <a:pPr marL="342900" marR="0" lvl="0" indent="-228600" algn="l" rtl="0">
              <a:spcBef>
                <a:spcPts val="0"/>
              </a:spcBef>
              <a:spcAft>
                <a:spcPts val="0"/>
              </a:spcAft>
              <a:buClr>
                <a:schemeClr val="dk1"/>
              </a:buClr>
              <a:buSzPts val="1800"/>
              <a:buFont typeface="Arial"/>
              <a:buNone/>
            </a:pPr>
            <a:endParaRPr sz="1800">
              <a:solidFill>
                <a:schemeClr val="dk1"/>
              </a:solidFill>
              <a:latin typeface="Arial"/>
              <a:ea typeface="Arial"/>
              <a:cs typeface="Arial"/>
              <a:sym typeface="Arial"/>
            </a:endParaRPr>
          </a:p>
        </p:txBody>
      </p:sp>
      <p:sp>
        <p:nvSpPr>
          <p:cNvPr id="6" name="TextBox 5">
            <a:extLst>
              <a:ext uri="{FF2B5EF4-FFF2-40B4-BE49-F238E27FC236}">
                <a16:creationId xmlns:a16="http://schemas.microsoft.com/office/drawing/2014/main" id="{7BB9A683-6A73-4FF5-86C0-7769A5A75824}"/>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6"/>
          <p:cNvSpPr txBox="1">
            <a:spLocks noGrp="1"/>
          </p:cNvSpPr>
          <p:nvPr>
            <p:ph type="title"/>
          </p:nvPr>
        </p:nvSpPr>
        <p:spPr>
          <a:xfrm>
            <a:off x="650789" y="78698"/>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t>WHY IS TRANSITION SO IMPORTANT FOR YOUR CHILD?</a:t>
            </a:r>
            <a:endParaRPr/>
          </a:p>
        </p:txBody>
      </p:sp>
      <p:sp>
        <p:nvSpPr>
          <p:cNvPr id="111" name="Google Shape;111;p6"/>
          <p:cNvSpPr txBox="1">
            <a:spLocks noGrp="1"/>
          </p:cNvSpPr>
          <p:nvPr>
            <p:ph type="body" idx="4294967295"/>
          </p:nvPr>
        </p:nvSpPr>
        <p:spPr>
          <a:xfrm>
            <a:off x="650790" y="1460631"/>
            <a:ext cx="7844282" cy="442453"/>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SzPts val="2000"/>
              <a:buNone/>
            </a:pPr>
            <a:r>
              <a:rPr lang="en-GB" sz="2000" b="1">
                <a:latin typeface="Arial"/>
                <a:ea typeface="Arial"/>
                <a:cs typeface="Arial"/>
                <a:sym typeface="Arial"/>
              </a:rPr>
              <a:t>Transition: A process not an event</a:t>
            </a:r>
            <a:endParaRPr sz="2000">
              <a:latin typeface="Arial"/>
              <a:ea typeface="Arial"/>
              <a:cs typeface="Arial"/>
              <a:sym typeface="Arial"/>
            </a:endParaRPr>
          </a:p>
        </p:txBody>
      </p:sp>
      <p:grpSp>
        <p:nvGrpSpPr>
          <p:cNvPr id="112" name="Google Shape;112;p6"/>
          <p:cNvGrpSpPr/>
          <p:nvPr/>
        </p:nvGrpSpPr>
        <p:grpSpPr>
          <a:xfrm>
            <a:off x="1912631" y="1906378"/>
            <a:ext cx="5509517" cy="4364384"/>
            <a:chOff x="1261842" y="3294"/>
            <a:chExt cx="5509517" cy="4364384"/>
          </a:xfrm>
        </p:grpSpPr>
        <p:sp>
          <p:nvSpPr>
            <p:cNvPr id="113" name="Google Shape;113;p6"/>
            <p:cNvSpPr/>
            <p:nvPr/>
          </p:nvSpPr>
          <p:spPr>
            <a:xfrm>
              <a:off x="3617701" y="3294"/>
              <a:ext cx="3131469" cy="1333214"/>
            </a:xfrm>
            <a:prstGeom prst="rect">
              <a:avLst/>
            </a:prstGeom>
            <a:solidFill>
              <a:srgbClr val="1999D4"/>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6"/>
            <p:cNvSpPr txBox="1"/>
            <p:nvPr/>
          </p:nvSpPr>
          <p:spPr>
            <a:xfrm>
              <a:off x="3617701" y="3294"/>
              <a:ext cx="3131469" cy="1333214"/>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None/>
              </a:pPr>
              <a:r>
                <a:rPr lang="en-GB" sz="2000">
                  <a:solidFill>
                    <a:schemeClr val="lt1"/>
                  </a:solidFill>
                  <a:latin typeface="Arial"/>
                  <a:ea typeface="Arial"/>
                  <a:cs typeface="Arial"/>
                  <a:sym typeface="Arial"/>
                </a:rPr>
                <a:t>Each child is different and some may take a little longer to settle</a:t>
              </a:r>
              <a:endParaRPr sz="2000">
                <a:solidFill>
                  <a:schemeClr val="lt1"/>
                </a:solidFill>
                <a:latin typeface="Arial"/>
                <a:ea typeface="Arial"/>
                <a:cs typeface="Arial"/>
                <a:sym typeface="Arial"/>
              </a:endParaRPr>
            </a:p>
          </p:txBody>
        </p:sp>
        <p:sp>
          <p:nvSpPr>
            <p:cNvPr id="115" name="Google Shape;115;p6"/>
            <p:cNvSpPr/>
            <p:nvPr/>
          </p:nvSpPr>
          <p:spPr>
            <a:xfrm flipH="1">
              <a:off x="1274487" y="3294"/>
              <a:ext cx="2132203" cy="1333214"/>
            </a:xfrm>
            <a:prstGeom prst="rect">
              <a:avLst/>
            </a:prstGeom>
            <a:blipFill rotWithShape="1">
              <a:blip r:embed="rId3">
                <a:alphaModFix/>
              </a:blip>
              <a:stretch>
                <a:fillRect t="-10999" b="-10999"/>
              </a:stretch>
            </a:blip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6"/>
            <p:cNvSpPr/>
            <p:nvPr/>
          </p:nvSpPr>
          <p:spPr>
            <a:xfrm>
              <a:off x="1261842" y="1481269"/>
              <a:ext cx="3355202" cy="1333214"/>
            </a:xfrm>
            <a:prstGeom prst="rect">
              <a:avLst/>
            </a:prstGeom>
            <a:solidFill>
              <a:srgbClr val="1999D4"/>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6"/>
            <p:cNvSpPr txBox="1"/>
            <p:nvPr/>
          </p:nvSpPr>
          <p:spPr>
            <a:xfrm>
              <a:off x="1261842" y="1481269"/>
              <a:ext cx="3355202" cy="1333214"/>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None/>
              </a:pPr>
              <a:r>
                <a:rPr lang="en-GB" sz="2000">
                  <a:solidFill>
                    <a:schemeClr val="lt1"/>
                  </a:solidFill>
                  <a:latin typeface="Arial"/>
                  <a:ea typeface="Arial"/>
                  <a:cs typeface="Arial"/>
                  <a:sym typeface="Arial"/>
                </a:rPr>
                <a:t>Our transition processes are based on the best interests and needs of your child</a:t>
              </a:r>
              <a:endParaRPr sz="2000">
                <a:solidFill>
                  <a:schemeClr val="lt1"/>
                </a:solidFill>
                <a:latin typeface="Arial"/>
                <a:ea typeface="Arial"/>
                <a:cs typeface="Arial"/>
                <a:sym typeface="Arial"/>
              </a:endParaRPr>
            </a:p>
          </p:txBody>
        </p:sp>
        <p:sp>
          <p:nvSpPr>
            <p:cNvPr id="118" name="Google Shape;118;p6"/>
            <p:cNvSpPr/>
            <p:nvPr/>
          </p:nvSpPr>
          <p:spPr>
            <a:xfrm>
              <a:off x="4812158" y="1470523"/>
              <a:ext cx="1946549" cy="1333214"/>
            </a:xfrm>
            <a:prstGeom prst="rect">
              <a:avLst/>
            </a:prstGeom>
            <a:blipFill rotWithShape="1">
              <a:blip r:embed="rId4">
                <a:alphaModFix/>
              </a:blip>
              <a:stretch>
                <a:fillRect l="-40869" t="-24532" r="-5737" b="-45533"/>
              </a:stretch>
            </a:blip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6"/>
            <p:cNvSpPr/>
            <p:nvPr/>
          </p:nvSpPr>
          <p:spPr>
            <a:xfrm>
              <a:off x="3823622" y="3023718"/>
              <a:ext cx="2947737" cy="1333214"/>
            </a:xfrm>
            <a:prstGeom prst="rect">
              <a:avLst/>
            </a:prstGeom>
            <a:solidFill>
              <a:srgbClr val="1999D4"/>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6"/>
            <p:cNvSpPr txBox="1"/>
            <p:nvPr/>
          </p:nvSpPr>
          <p:spPr>
            <a:xfrm>
              <a:off x="3823622" y="3023718"/>
              <a:ext cx="2947737" cy="1333214"/>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None/>
              </a:pPr>
              <a:r>
                <a:rPr lang="en-GB" sz="2000">
                  <a:solidFill>
                    <a:schemeClr val="lt1"/>
                  </a:solidFill>
                  <a:latin typeface="Arial"/>
                  <a:ea typeface="Arial"/>
                  <a:cs typeface="Arial"/>
                  <a:sym typeface="Arial"/>
                </a:rPr>
                <a:t>We will work with you to help your child to settle and be confident in their new surroundings  </a:t>
              </a:r>
              <a:endParaRPr sz="2000">
                <a:solidFill>
                  <a:schemeClr val="lt1"/>
                </a:solidFill>
                <a:latin typeface="Arial"/>
                <a:ea typeface="Arial"/>
                <a:cs typeface="Arial"/>
                <a:sym typeface="Arial"/>
              </a:endParaRPr>
            </a:p>
          </p:txBody>
        </p:sp>
        <p:sp>
          <p:nvSpPr>
            <p:cNvPr id="121" name="Google Shape;121;p6"/>
            <p:cNvSpPr/>
            <p:nvPr/>
          </p:nvSpPr>
          <p:spPr>
            <a:xfrm>
              <a:off x="1298401" y="3034464"/>
              <a:ext cx="2220279" cy="1333214"/>
            </a:xfrm>
            <a:prstGeom prst="rect">
              <a:avLst/>
            </a:prstGeom>
            <a:blipFill rotWithShape="1">
              <a:blip r:embed="rId5">
                <a:alphaModFix/>
              </a:blip>
              <a:stretch>
                <a:fillRect l="-52303" t="-29901" r="-12171" b="-51022"/>
              </a:stretch>
            </a:blip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TextBox 13">
            <a:extLst>
              <a:ext uri="{FF2B5EF4-FFF2-40B4-BE49-F238E27FC236}">
                <a16:creationId xmlns:a16="http://schemas.microsoft.com/office/drawing/2014/main" id="{F21631BC-E5CB-42B4-B4BF-F930FD58282E}"/>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7"/>
          <p:cNvSpPr txBox="1">
            <a:spLocks noGrp="1"/>
          </p:cNvSpPr>
          <p:nvPr>
            <p:ph type="title"/>
          </p:nvPr>
        </p:nvSpPr>
        <p:spPr>
          <a:xfrm>
            <a:off x="650789" y="78698"/>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latin typeface="Arial"/>
                <a:ea typeface="Arial"/>
                <a:cs typeface="Arial"/>
                <a:sym typeface="Arial"/>
              </a:rPr>
              <a:t>GETTING TO KNOW YOU AND YOUR CHILD</a:t>
            </a:r>
            <a:endParaRPr sz="3100">
              <a:latin typeface="Arial"/>
              <a:ea typeface="Arial"/>
              <a:cs typeface="Arial"/>
              <a:sym typeface="Arial"/>
            </a:endParaRPr>
          </a:p>
        </p:txBody>
      </p:sp>
      <p:sp>
        <p:nvSpPr>
          <p:cNvPr id="128" name="Google Shape;128;p7"/>
          <p:cNvSpPr txBox="1">
            <a:spLocks noGrp="1"/>
          </p:cNvSpPr>
          <p:nvPr>
            <p:ph type="body" idx="4294967295"/>
          </p:nvPr>
        </p:nvSpPr>
        <p:spPr>
          <a:xfrm>
            <a:off x="806244" y="1700980"/>
            <a:ext cx="7423355" cy="4299769"/>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E28700"/>
              </a:buClr>
              <a:buSzPts val="2400"/>
              <a:buNone/>
            </a:pPr>
            <a:r>
              <a:rPr lang="en-GB" sz="2400" b="1">
                <a:latin typeface="Arial"/>
                <a:ea typeface="Arial"/>
                <a:cs typeface="Arial"/>
                <a:sym typeface="Arial"/>
              </a:rPr>
              <a:t>We will do this by:</a:t>
            </a:r>
            <a:endParaRPr/>
          </a:p>
          <a:p>
            <a:pPr marL="342900" lvl="0" indent="-342900" algn="l" rtl="0">
              <a:spcBef>
                <a:spcPts val="480"/>
              </a:spcBef>
              <a:spcAft>
                <a:spcPts val="0"/>
              </a:spcAft>
              <a:buClr>
                <a:schemeClr val="accent1"/>
              </a:buClr>
              <a:buSzPts val="2400"/>
              <a:buChar char="•"/>
            </a:pPr>
            <a:r>
              <a:rPr lang="en-GB" sz="2400">
                <a:latin typeface="Arial"/>
                <a:ea typeface="Arial"/>
                <a:cs typeface="Arial"/>
                <a:sym typeface="Arial"/>
              </a:rPr>
              <a:t>Family Meetings (September 3rd and 4th)</a:t>
            </a:r>
            <a:endParaRPr sz="2400">
              <a:latin typeface="Arial"/>
              <a:ea typeface="Arial"/>
              <a:cs typeface="Arial"/>
              <a:sym typeface="Arial"/>
            </a:endParaRPr>
          </a:p>
          <a:p>
            <a:pPr marL="342900" lvl="0" indent="-342900" algn="l" rtl="0">
              <a:spcBef>
                <a:spcPts val="480"/>
              </a:spcBef>
              <a:spcAft>
                <a:spcPts val="0"/>
              </a:spcAft>
              <a:buClr>
                <a:schemeClr val="accent1"/>
              </a:buClr>
              <a:buSzPts val="2400"/>
              <a:buChar char="•"/>
            </a:pPr>
            <a:r>
              <a:rPr lang="en-GB" sz="2400">
                <a:latin typeface="Arial"/>
                <a:ea typeface="Arial"/>
                <a:cs typeface="Arial"/>
                <a:sym typeface="Arial"/>
              </a:rPr>
              <a:t>Stay and play session (July </a:t>
            </a:r>
            <a:r>
              <a:rPr lang="en-GB" sz="2400"/>
              <a:t>9th 10am-11:30am</a:t>
            </a:r>
            <a:r>
              <a:rPr lang="en-GB" sz="2400">
                <a:latin typeface="Arial"/>
                <a:ea typeface="Arial"/>
                <a:cs typeface="Arial"/>
                <a:sym typeface="Arial"/>
              </a:rPr>
              <a:t>)</a:t>
            </a:r>
            <a:endParaRPr/>
          </a:p>
          <a:p>
            <a:pPr marL="342900" lvl="0" indent="-342900" algn="l" rtl="0">
              <a:spcBef>
                <a:spcPts val="480"/>
              </a:spcBef>
              <a:spcAft>
                <a:spcPts val="0"/>
              </a:spcAft>
              <a:buClr>
                <a:schemeClr val="accent1"/>
              </a:buClr>
              <a:buSzPts val="2400"/>
              <a:buChar char="•"/>
            </a:pPr>
            <a:r>
              <a:rPr lang="en-GB" sz="2400">
                <a:latin typeface="Arial"/>
                <a:ea typeface="Arial"/>
                <a:cs typeface="Arial"/>
                <a:sym typeface="Arial"/>
              </a:rPr>
              <a:t>Nursery Visits</a:t>
            </a:r>
            <a:endParaRPr sz="2400">
              <a:latin typeface="Arial"/>
              <a:ea typeface="Arial"/>
              <a:cs typeface="Arial"/>
              <a:sym typeface="Arial"/>
            </a:endParaRPr>
          </a:p>
          <a:p>
            <a:pPr marL="342900" lvl="0" indent="-342900" algn="l" rtl="0">
              <a:spcBef>
                <a:spcPts val="480"/>
              </a:spcBef>
              <a:spcAft>
                <a:spcPts val="0"/>
              </a:spcAft>
              <a:buClr>
                <a:schemeClr val="accent1"/>
              </a:buClr>
              <a:buSzPts val="2400"/>
              <a:buChar char="•"/>
            </a:pPr>
            <a:r>
              <a:rPr lang="en-GB" sz="2400">
                <a:latin typeface="Arial"/>
                <a:ea typeface="Arial"/>
                <a:cs typeface="Arial"/>
                <a:sym typeface="Arial"/>
              </a:rPr>
              <a:t>Information gathered from you and the previous setting</a:t>
            </a:r>
            <a:endParaRPr/>
          </a:p>
          <a:p>
            <a:pPr marL="342900" lvl="0" indent="-342900" algn="l" rtl="0">
              <a:spcBef>
                <a:spcPts val="480"/>
              </a:spcBef>
              <a:spcAft>
                <a:spcPts val="0"/>
              </a:spcAft>
              <a:buClr>
                <a:schemeClr val="accent1"/>
              </a:buClr>
              <a:buSzPts val="2400"/>
              <a:buChar char="•"/>
            </a:pPr>
            <a:r>
              <a:rPr lang="en-GB" sz="2400">
                <a:latin typeface="Arial"/>
                <a:ea typeface="Arial"/>
                <a:cs typeface="Arial"/>
                <a:sym typeface="Arial"/>
              </a:rPr>
              <a:t>Transition for each child carefully planned with you and the class teacher</a:t>
            </a:r>
            <a:endParaRPr sz="2400"/>
          </a:p>
          <a:p>
            <a:pPr marL="342900" lvl="0" indent="-342900" algn="l" rtl="0">
              <a:spcBef>
                <a:spcPts val="480"/>
              </a:spcBef>
              <a:spcAft>
                <a:spcPts val="0"/>
              </a:spcAft>
              <a:buClr>
                <a:schemeClr val="accent1"/>
              </a:buClr>
              <a:buSzPts val="2400"/>
              <a:buChar char="•"/>
            </a:pPr>
            <a:r>
              <a:rPr lang="en-GB" sz="2400">
                <a:latin typeface="Arial"/>
                <a:ea typeface="Arial"/>
                <a:cs typeface="Arial"/>
                <a:sym typeface="Arial"/>
              </a:rPr>
              <a:t>Opportunities to ask questions and share concerns</a:t>
            </a:r>
            <a:endParaRPr/>
          </a:p>
          <a:p>
            <a:pPr marL="342900" lvl="0" indent="-165100" algn="l" rtl="0">
              <a:spcBef>
                <a:spcPts val="560"/>
              </a:spcBef>
              <a:spcAft>
                <a:spcPts val="0"/>
              </a:spcAft>
              <a:buSzPts val="2800"/>
              <a:buNone/>
            </a:pPr>
            <a:endParaRPr>
              <a:latin typeface="Arial"/>
              <a:ea typeface="Arial"/>
              <a:cs typeface="Arial"/>
              <a:sym typeface="Arial"/>
            </a:endParaRPr>
          </a:p>
        </p:txBody>
      </p:sp>
      <p:sp>
        <p:nvSpPr>
          <p:cNvPr id="4" name="TextBox 3">
            <a:extLst>
              <a:ext uri="{FF2B5EF4-FFF2-40B4-BE49-F238E27FC236}">
                <a16:creationId xmlns:a16="http://schemas.microsoft.com/office/drawing/2014/main" id="{20BC97FB-89B0-4A04-98E4-B6E69B34D1AE}"/>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type="title"/>
          </p:nvPr>
        </p:nvSpPr>
        <p:spPr>
          <a:xfrm>
            <a:off x="650789" y="62691"/>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t>HOW WILL MY CHILD LEARN?</a:t>
            </a:r>
            <a:endParaRPr/>
          </a:p>
        </p:txBody>
      </p:sp>
      <p:sp>
        <p:nvSpPr>
          <p:cNvPr id="135" name="Google Shape;135;p8"/>
          <p:cNvSpPr/>
          <p:nvPr/>
        </p:nvSpPr>
        <p:spPr>
          <a:xfrm>
            <a:off x="304800" y="1876361"/>
            <a:ext cx="5288279" cy="378565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Your child will have PLENTY of time to play everyday. </a:t>
            </a:r>
            <a:endParaRPr/>
          </a:p>
          <a:p>
            <a:pPr marL="0" marR="0" lvl="0" indent="0" algn="l" rtl="0">
              <a:spcBef>
                <a:spcPts val="0"/>
              </a:spcBef>
              <a:spcAft>
                <a:spcPts val="0"/>
              </a:spcAft>
              <a:buNone/>
            </a:pPr>
            <a:r>
              <a:rPr lang="en-GB" sz="2000">
                <a:solidFill>
                  <a:schemeClr val="dk1"/>
                </a:solidFill>
                <a:latin typeface="Arial"/>
                <a:ea typeface="Arial"/>
                <a:cs typeface="Arial"/>
                <a:sym typeface="Arial"/>
              </a:rPr>
              <a:t>This will be </a:t>
            </a:r>
            <a:r>
              <a:rPr lang="en-GB" sz="2000" b="1">
                <a:solidFill>
                  <a:schemeClr val="dk1"/>
                </a:solidFill>
                <a:latin typeface="Arial"/>
                <a:ea typeface="Arial"/>
                <a:cs typeface="Arial"/>
                <a:sym typeface="Arial"/>
              </a:rPr>
              <a:t>planned, purposeful play </a:t>
            </a:r>
            <a:r>
              <a:rPr lang="en-GB" sz="2000">
                <a:solidFill>
                  <a:schemeClr val="dk1"/>
                </a:solidFill>
                <a:latin typeface="Arial"/>
                <a:ea typeface="Arial"/>
                <a:cs typeface="Arial"/>
                <a:sym typeface="Arial"/>
              </a:rPr>
              <a:t>and through a mix of </a:t>
            </a:r>
            <a:r>
              <a:rPr lang="en-GB" sz="2000" b="1">
                <a:solidFill>
                  <a:schemeClr val="dk1"/>
                </a:solidFill>
                <a:latin typeface="Arial"/>
                <a:ea typeface="Arial"/>
                <a:cs typeface="Arial"/>
                <a:sym typeface="Arial"/>
              </a:rPr>
              <a:t>adult led tasks and child-initiated </a:t>
            </a:r>
            <a:r>
              <a:rPr lang="en-GB" sz="2000">
                <a:solidFill>
                  <a:schemeClr val="dk1"/>
                </a:solidFill>
                <a:latin typeface="Arial"/>
                <a:ea typeface="Arial"/>
                <a:cs typeface="Arial"/>
                <a:sym typeface="Arial"/>
              </a:rPr>
              <a:t>activity. </a:t>
            </a:r>
            <a:endParaRPr sz="2000">
              <a:solidFill>
                <a:schemeClr val="dk1"/>
              </a:solidFill>
              <a:latin typeface="Arial"/>
              <a:ea typeface="Arial"/>
              <a:cs typeface="Arial"/>
              <a:sym typeface="Arial"/>
            </a:endParaRPr>
          </a:p>
          <a:p>
            <a:pPr marL="0" marR="0" lvl="0" indent="0" algn="l" rtl="0">
              <a:spcBef>
                <a:spcPts val="0"/>
              </a:spcBef>
              <a:spcAft>
                <a:spcPts val="0"/>
              </a:spcAft>
              <a:buNone/>
            </a:pPr>
            <a:r>
              <a:rPr lang="en-GB" sz="2000">
                <a:solidFill>
                  <a:schemeClr val="dk1"/>
                </a:solidFill>
                <a:latin typeface="Arial"/>
                <a:ea typeface="Arial"/>
                <a:cs typeface="Arial"/>
                <a:sym typeface="Arial"/>
              </a:rPr>
              <a:t>We call this Active Learning at Oakwood.</a:t>
            </a:r>
            <a:endParaRPr sz="2000">
              <a:solidFill>
                <a:schemeClr val="dk1"/>
              </a:solidFill>
              <a:latin typeface="Arial"/>
              <a:ea typeface="Arial"/>
              <a:cs typeface="Arial"/>
              <a:sym typeface="Arial"/>
            </a:endParaRPr>
          </a:p>
          <a:p>
            <a:pPr marL="0" marR="0" lvl="0" indent="0" algn="l" rtl="0">
              <a:spcBef>
                <a:spcPts val="0"/>
              </a:spcBef>
              <a:spcAft>
                <a:spcPts val="0"/>
              </a:spcAft>
              <a:buNone/>
            </a:pPr>
            <a:endParaRPr sz="2000">
              <a:solidFill>
                <a:schemeClr val="dk1"/>
              </a:solidFill>
              <a:latin typeface="Arial"/>
              <a:ea typeface="Arial"/>
              <a:cs typeface="Arial"/>
              <a:sym typeface="Arial"/>
            </a:endParaRPr>
          </a:p>
          <a:p>
            <a:pPr marL="0" marR="0" lvl="0" indent="0" algn="l" rtl="0">
              <a:spcBef>
                <a:spcPts val="0"/>
              </a:spcBef>
              <a:spcAft>
                <a:spcPts val="0"/>
              </a:spcAft>
              <a:buNone/>
            </a:pPr>
            <a:r>
              <a:rPr lang="en-GB" sz="2000">
                <a:solidFill>
                  <a:schemeClr val="dk1"/>
                </a:solidFill>
                <a:latin typeface="Arial"/>
                <a:ea typeface="Arial"/>
                <a:cs typeface="Arial"/>
                <a:sym typeface="Arial"/>
              </a:rPr>
              <a:t>Your child will be assessed in these areas, based on their individual development and needs. We will share some ‘wow’ moments with you in your child’s online Learning Journal (Evidence Me)..</a:t>
            </a:r>
            <a:endParaRPr sz="2000">
              <a:solidFill>
                <a:schemeClr val="dk1"/>
              </a:solidFill>
              <a:latin typeface="Arial"/>
              <a:ea typeface="Arial"/>
              <a:cs typeface="Arial"/>
              <a:sym typeface="Arial"/>
            </a:endParaRPr>
          </a:p>
        </p:txBody>
      </p:sp>
      <p:pic>
        <p:nvPicPr>
          <p:cNvPr id="136" name="Google Shape;136;p8"/>
          <p:cNvPicPr preferRelativeResize="0"/>
          <p:nvPr/>
        </p:nvPicPr>
        <p:blipFill rotWithShape="1">
          <a:blip r:embed="rId3">
            <a:alphaModFix/>
          </a:blip>
          <a:srcRect/>
          <a:stretch/>
        </p:blipFill>
        <p:spPr>
          <a:xfrm>
            <a:off x="6001332" y="4909908"/>
            <a:ext cx="2038350" cy="1257300"/>
          </a:xfrm>
          <a:prstGeom prst="rect">
            <a:avLst/>
          </a:prstGeom>
          <a:noFill/>
          <a:ln>
            <a:noFill/>
          </a:ln>
        </p:spPr>
      </p:pic>
      <p:pic>
        <p:nvPicPr>
          <p:cNvPr id="137" name="Google Shape;137;p8" title="IMG_1610.jpeg"/>
          <p:cNvPicPr preferRelativeResize="0"/>
          <p:nvPr/>
        </p:nvPicPr>
        <p:blipFill>
          <a:blip r:embed="rId4">
            <a:alphaModFix/>
          </a:blip>
          <a:stretch>
            <a:fillRect/>
          </a:stretch>
        </p:blipFill>
        <p:spPr>
          <a:xfrm>
            <a:off x="6233399" y="1960911"/>
            <a:ext cx="2202152" cy="2936177"/>
          </a:xfrm>
          <a:prstGeom prst="rect">
            <a:avLst/>
          </a:prstGeom>
          <a:noFill/>
          <a:ln>
            <a:noFill/>
          </a:ln>
        </p:spPr>
      </p:pic>
      <p:sp>
        <p:nvSpPr>
          <p:cNvPr id="6" name="TextBox 5">
            <a:extLst>
              <a:ext uri="{FF2B5EF4-FFF2-40B4-BE49-F238E27FC236}">
                <a16:creationId xmlns:a16="http://schemas.microsoft.com/office/drawing/2014/main" id="{2F4BABAC-A3CA-4552-BA48-4BDA21CF695F}"/>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9"/>
          <p:cNvSpPr txBox="1">
            <a:spLocks noGrp="1"/>
          </p:cNvSpPr>
          <p:nvPr>
            <p:ph type="title"/>
          </p:nvPr>
        </p:nvSpPr>
        <p:spPr>
          <a:xfrm>
            <a:off x="650789" y="62691"/>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t>EVIDENCE ME</a:t>
            </a:r>
            <a:endParaRPr/>
          </a:p>
        </p:txBody>
      </p:sp>
      <p:pic>
        <p:nvPicPr>
          <p:cNvPr id="143" name="Google Shape;143;p9"/>
          <p:cNvPicPr preferRelativeResize="0"/>
          <p:nvPr/>
        </p:nvPicPr>
        <p:blipFill rotWithShape="1">
          <a:blip r:embed="rId3">
            <a:alphaModFix/>
          </a:blip>
          <a:srcRect/>
          <a:stretch/>
        </p:blipFill>
        <p:spPr>
          <a:xfrm>
            <a:off x="3961965" y="126436"/>
            <a:ext cx="1646356" cy="1015509"/>
          </a:xfrm>
          <a:prstGeom prst="rect">
            <a:avLst/>
          </a:prstGeom>
          <a:noFill/>
          <a:ln>
            <a:noFill/>
          </a:ln>
        </p:spPr>
      </p:pic>
      <p:sp>
        <p:nvSpPr>
          <p:cNvPr id="144" name="Google Shape;144;p9"/>
          <p:cNvSpPr txBox="1"/>
          <p:nvPr/>
        </p:nvSpPr>
        <p:spPr>
          <a:xfrm>
            <a:off x="456436" y="1655230"/>
            <a:ext cx="7788404" cy="1651850"/>
          </a:xfrm>
          <a:prstGeom prst="rect">
            <a:avLst/>
          </a:prstGeom>
          <a:noFill/>
          <a:ln>
            <a:noFill/>
          </a:ln>
        </p:spPr>
        <p:txBody>
          <a:bodyPr spcFirstLastPara="1" wrap="square" lIns="91425" tIns="45700" rIns="91425" bIns="45700" anchor="t" anchorCtr="0">
            <a:normAutofit/>
          </a:bodyPr>
          <a:lstStyle/>
          <a:p>
            <a:pPr marL="228600" marR="0" lvl="0" indent="-228600" algn="l" rtl="0">
              <a:lnSpc>
                <a:spcPct val="90000"/>
              </a:lnSpc>
              <a:spcBef>
                <a:spcPts val="0"/>
              </a:spcBef>
              <a:spcAft>
                <a:spcPts val="0"/>
              </a:spcAft>
              <a:buClr>
                <a:schemeClr val="dk1"/>
              </a:buClr>
              <a:buSzPts val="2200"/>
              <a:buFont typeface="Arial"/>
              <a:buChar char="•"/>
            </a:pPr>
            <a:r>
              <a:rPr lang="en-GB" sz="2200">
                <a:solidFill>
                  <a:schemeClr val="dk1"/>
                </a:solidFill>
                <a:latin typeface="Arial"/>
                <a:ea typeface="Arial"/>
                <a:cs typeface="Arial"/>
                <a:sym typeface="Arial"/>
              </a:rPr>
              <a:t>You will be invited to sign up to the online journal to keep an eye on what your child is doing. Post home learning images or fun activities you have taken part in. </a:t>
            </a:r>
            <a:endParaRPr/>
          </a:p>
          <a:p>
            <a:pPr marL="228600" marR="0" lvl="0" indent="-88900" algn="l" rtl="0">
              <a:lnSpc>
                <a:spcPct val="90000"/>
              </a:lnSpc>
              <a:spcBef>
                <a:spcPts val="1000"/>
              </a:spcBef>
              <a:spcAft>
                <a:spcPts val="0"/>
              </a:spcAft>
              <a:buClr>
                <a:schemeClr val="dk1"/>
              </a:buClr>
              <a:buSzPts val="2200"/>
              <a:buFont typeface="Arial"/>
              <a:buNone/>
            </a:pPr>
            <a:endParaRPr sz="2200">
              <a:solidFill>
                <a:schemeClr val="dk1"/>
              </a:solidFill>
              <a:latin typeface="Arial"/>
              <a:ea typeface="Arial"/>
              <a:cs typeface="Arial"/>
              <a:sym typeface="Arial"/>
            </a:endParaRPr>
          </a:p>
        </p:txBody>
      </p:sp>
      <p:pic>
        <p:nvPicPr>
          <p:cNvPr id="145" name="Google Shape;145;p9" title="IMG_1594.jpeg"/>
          <p:cNvPicPr preferRelativeResize="0"/>
          <p:nvPr/>
        </p:nvPicPr>
        <p:blipFill>
          <a:blip r:embed="rId4">
            <a:alphaModFix/>
          </a:blip>
          <a:stretch>
            <a:fillRect/>
          </a:stretch>
        </p:blipFill>
        <p:spPr>
          <a:xfrm>
            <a:off x="995600" y="2912951"/>
            <a:ext cx="1518175" cy="2699002"/>
          </a:xfrm>
          <a:prstGeom prst="rect">
            <a:avLst/>
          </a:prstGeom>
          <a:noFill/>
          <a:ln>
            <a:noFill/>
          </a:ln>
        </p:spPr>
      </p:pic>
      <p:pic>
        <p:nvPicPr>
          <p:cNvPr id="146" name="Google Shape;146;p9" title="IMG_1698.jpeg"/>
          <p:cNvPicPr preferRelativeResize="0"/>
          <p:nvPr/>
        </p:nvPicPr>
        <p:blipFill>
          <a:blip r:embed="rId5">
            <a:alphaModFix/>
          </a:blip>
          <a:stretch>
            <a:fillRect/>
          </a:stretch>
        </p:blipFill>
        <p:spPr>
          <a:xfrm>
            <a:off x="2915662" y="3115952"/>
            <a:ext cx="2869955" cy="2152474"/>
          </a:xfrm>
          <a:prstGeom prst="rect">
            <a:avLst/>
          </a:prstGeom>
          <a:noFill/>
          <a:ln>
            <a:noFill/>
          </a:ln>
        </p:spPr>
      </p:pic>
      <p:pic>
        <p:nvPicPr>
          <p:cNvPr id="147" name="Google Shape;147;p9" title="IMG_1646.jpeg"/>
          <p:cNvPicPr preferRelativeResize="0"/>
          <p:nvPr/>
        </p:nvPicPr>
        <p:blipFill>
          <a:blip r:embed="rId6">
            <a:alphaModFix/>
          </a:blip>
          <a:stretch>
            <a:fillRect/>
          </a:stretch>
        </p:blipFill>
        <p:spPr>
          <a:xfrm>
            <a:off x="6250324" y="2912951"/>
            <a:ext cx="2169151" cy="2892227"/>
          </a:xfrm>
          <a:prstGeom prst="rect">
            <a:avLst/>
          </a:prstGeom>
          <a:noFill/>
          <a:ln>
            <a:noFill/>
          </a:ln>
        </p:spPr>
      </p:pic>
      <p:sp>
        <p:nvSpPr>
          <p:cNvPr id="8" name="TextBox 7">
            <a:extLst>
              <a:ext uri="{FF2B5EF4-FFF2-40B4-BE49-F238E27FC236}">
                <a16:creationId xmlns:a16="http://schemas.microsoft.com/office/drawing/2014/main" id="{65A94821-B6E0-4289-A7A1-6ADD57B55A98}"/>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0"/>
          <p:cNvSpPr txBox="1">
            <a:spLocks noGrp="1"/>
          </p:cNvSpPr>
          <p:nvPr>
            <p:ph type="title"/>
          </p:nvPr>
        </p:nvSpPr>
        <p:spPr>
          <a:xfrm>
            <a:off x="650789" y="78698"/>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t>WHAT DO I DO WHEN I ARRIVE ON MY FIRST DAY?</a:t>
            </a:r>
            <a:endParaRPr/>
          </a:p>
        </p:txBody>
      </p:sp>
      <p:sp>
        <p:nvSpPr>
          <p:cNvPr id="153" name="Google Shape;153;p10"/>
          <p:cNvSpPr txBox="1"/>
          <p:nvPr/>
        </p:nvSpPr>
        <p:spPr>
          <a:xfrm>
            <a:off x="361741" y="1617785"/>
            <a:ext cx="7159406" cy="203132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Arial"/>
                <a:ea typeface="Arial"/>
                <a:cs typeface="Arial"/>
                <a:sym typeface="Arial"/>
              </a:rPr>
              <a:t>I will wait at the metal gates with my grown up until a member of staff opens them.</a:t>
            </a:r>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r>
              <a:rPr lang="en-GB" sz="1800">
                <a:solidFill>
                  <a:schemeClr val="dk1"/>
                </a:solidFill>
                <a:latin typeface="Arial"/>
                <a:ea typeface="Arial"/>
                <a:cs typeface="Arial"/>
                <a:sym typeface="Arial"/>
              </a:rPr>
              <a:t>My grown up can walk me to my classroom door and encourage me to hang my coat up myself.</a:t>
            </a:r>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r>
              <a:rPr lang="en-GB" sz="1800">
                <a:solidFill>
                  <a:schemeClr val="dk1"/>
                </a:solidFill>
                <a:latin typeface="Arial"/>
                <a:ea typeface="Arial"/>
                <a:cs typeface="Arial"/>
                <a:sym typeface="Arial"/>
              </a:rPr>
              <a:t>I can come into the classroom and play with my new friends.</a:t>
            </a:r>
            <a:endParaRPr sz="1800">
              <a:solidFill>
                <a:schemeClr val="dk1"/>
              </a:solidFill>
              <a:latin typeface="Arial"/>
              <a:ea typeface="Arial"/>
              <a:cs typeface="Arial"/>
              <a:sym typeface="Arial"/>
            </a:endParaRPr>
          </a:p>
        </p:txBody>
      </p:sp>
      <p:sp>
        <p:nvSpPr>
          <p:cNvPr id="4" name="TextBox 3">
            <a:extLst>
              <a:ext uri="{FF2B5EF4-FFF2-40B4-BE49-F238E27FC236}">
                <a16:creationId xmlns:a16="http://schemas.microsoft.com/office/drawing/2014/main" id="{2C09DC63-C802-4869-8031-37AE181C5389}"/>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1"/>
          <p:cNvSpPr txBox="1">
            <a:spLocks noGrp="1"/>
          </p:cNvSpPr>
          <p:nvPr>
            <p:ph type="title"/>
          </p:nvPr>
        </p:nvSpPr>
        <p:spPr>
          <a:xfrm>
            <a:off x="650789" y="78698"/>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t>DAILY ROUTINES</a:t>
            </a:r>
            <a:endParaRPr/>
          </a:p>
        </p:txBody>
      </p:sp>
      <p:graphicFrame>
        <p:nvGraphicFramePr>
          <p:cNvPr id="160" name="Google Shape;160;p11"/>
          <p:cNvGraphicFramePr/>
          <p:nvPr/>
        </p:nvGraphicFramePr>
        <p:xfrm>
          <a:off x="474088" y="2082800"/>
          <a:ext cx="7223750" cy="3236040"/>
        </p:xfrm>
        <a:graphic>
          <a:graphicData uri="http://schemas.openxmlformats.org/drawingml/2006/table">
            <a:tbl>
              <a:tblPr firstRow="1" bandRow="1">
                <a:noFill/>
                <a:tableStyleId>{2CFEC236-9457-459B-B4A8-9BB3543901B4}</a:tableStyleId>
              </a:tblPr>
              <a:tblGrid>
                <a:gridCol w="1607275">
                  <a:extLst>
                    <a:ext uri="{9D8B030D-6E8A-4147-A177-3AD203B41FA5}">
                      <a16:colId xmlns:a16="http://schemas.microsoft.com/office/drawing/2014/main" val="20000"/>
                    </a:ext>
                  </a:extLst>
                </a:gridCol>
                <a:gridCol w="5616475">
                  <a:extLst>
                    <a:ext uri="{9D8B030D-6E8A-4147-A177-3AD203B41FA5}">
                      <a16:colId xmlns:a16="http://schemas.microsoft.com/office/drawing/2014/main" val="20001"/>
                    </a:ext>
                  </a:extLst>
                </a:gridCol>
              </a:tblGrid>
              <a:tr h="370850">
                <a:tc>
                  <a:txBody>
                    <a:bodyPr/>
                    <a:lstStyle/>
                    <a:p>
                      <a:pPr marL="0" marR="0" lvl="0" indent="0" algn="l" rtl="0">
                        <a:spcBef>
                          <a:spcPts val="0"/>
                        </a:spcBef>
                        <a:spcAft>
                          <a:spcPts val="0"/>
                        </a:spcAft>
                        <a:buNone/>
                      </a:pPr>
                      <a:r>
                        <a:rPr lang="en-GB" sz="1800" u="none" strike="noStrike" cap="none"/>
                        <a:t>8.45-8.55</a:t>
                      </a:r>
                      <a:endParaRPr sz="1800"/>
                    </a:p>
                  </a:txBody>
                  <a:tcPr marL="91450" marR="91450" marT="45725" marB="45725"/>
                </a:tc>
                <a:tc>
                  <a:txBody>
                    <a:bodyPr/>
                    <a:lstStyle/>
                    <a:p>
                      <a:pPr marL="0" marR="0" lvl="0" indent="0" algn="l" rtl="0">
                        <a:spcBef>
                          <a:spcPts val="0"/>
                        </a:spcBef>
                        <a:spcAft>
                          <a:spcPts val="0"/>
                        </a:spcAft>
                        <a:buNone/>
                      </a:pPr>
                      <a:r>
                        <a:rPr lang="en-GB" sz="1800"/>
                        <a:t>Arrive at school – Busy Fingers activities</a:t>
                      </a:r>
                      <a:endParaRPr sz="1800"/>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spcBef>
                          <a:spcPts val="0"/>
                        </a:spcBef>
                        <a:spcAft>
                          <a:spcPts val="0"/>
                        </a:spcAft>
                        <a:buNone/>
                      </a:pPr>
                      <a:r>
                        <a:rPr lang="en-GB" sz="1800"/>
                        <a:t>9.00</a:t>
                      </a:r>
                      <a:endParaRPr sz="1800"/>
                    </a:p>
                  </a:txBody>
                  <a:tcPr marL="91450" marR="91450" marT="45725" marB="45725"/>
                </a:tc>
                <a:tc>
                  <a:txBody>
                    <a:bodyPr/>
                    <a:lstStyle/>
                    <a:p>
                      <a:pPr marL="0" marR="0" lvl="0" indent="0" algn="l" rtl="0">
                        <a:spcBef>
                          <a:spcPts val="0"/>
                        </a:spcBef>
                        <a:spcAft>
                          <a:spcPts val="0"/>
                        </a:spcAft>
                        <a:buNone/>
                      </a:pPr>
                      <a:r>
                        <a:rPr lang="en-GB" sz="1800"/>
                        <a:t>Welcome / Register / Choose Lunch / Calendar</a:t>
                      </a:r>
                      <a:endParaRPr sz="1800"/>
                    </a:p>
                  </a:txBody>
                  <a:tcPr marL="91450" marR="91450" marT="45725" marB="45725"/>
                </a:tc>
                <a:extLst>
                  <a:ext uri="{0D108BD9-81ED-4DB2-BD59-A6C34878D82A}">
                    <a16:rowId xmlns:a16="http://schemas.microsoft.com/office/drawing/2014/main" val="10001"/>
                  </a:ext>
                </a:extLst>
              </a:tr>
              <a:tr h="370850">
                <a:tc>
                  <a:txBody>
                    <a:bodyPr/>
                    <a:lstStyle/>
                    <a:p>
                      <a:pPr marL="0" marR="0" lvl="0" indent="0" algn="l" rtl="0">
                        <a:spcBef>
                          <a:spcPts val="0"/>
                        </a:spcBef>
                        <a:spcAft>
                          <a:spcPts val="0"/>
                        </a:spcAft>
                        <a:buNone/>
                      </a:pPr>
                      <a:r>
                        <a:rPr lang="en-GB" sz="1800"/>
                        <a:t>9.05</a:t>
                      </a:r>
                      <a:endParaRPr sz="1800"/>
                    </a:p>
                  </a:txBody>
                  <a:tcPr marL="91450" marR="91450" marT="45725" marB="45725"/>
                </a:tc>
                <a:tc>
                  <a:txBody>
                    <a:bodyPr/>
                    <a:lstStyle/>
                    <a:p>
                      <a:pPr marL="0" marR="0" lvl="0" indent="0" algn="l" rtl="0">
                        <a:spcBef>
                          <a:spcPts val="0"/>
                        </a:spcBef>
                        <a:spcAft>
                          <a:spcPts val="0"/>
                        </a:spcAft>
                        <a:buNone/>
                      </a:pPr>
                      <a:r>
                        <a:rPr lang="en-GB" sz="1800"/>
                        <a:t>Phonics (whole class)</a:t>
                      </a:r>
                      <a:endParaRPr sz="1800"/>
                    </a:p>
                  </a:txBody>
                  <a:tcPr marL="91450" marR="91450" marT="45725" marB="45725"/>
                </a:tc>
                <a:extLst>
                  <a:ext uri="{0D108BD9-81ED-4DB2-BD59-A6C34878D82A}">
                    <a16:rowId xmlns:a16="http://schemas.microsoft.com/office/drawing/2014/main" val="10002"/>
                  </a:ext>
                </a:extLst>
              </a:tr>
              <a:tr h="370850">
                <a:tc>
                  <a:txBody>
                    <a:bodyPr/>
                    <a:lstStyle/>
                    <a:p>
                      <a:pPr marL="0" marR="0" lvl="0" indent="0" algn="l" rtl="0">
                        <a:spcBef>
                          <a:spcPts val="0"/>
                        </a:spcBef>
                        <a:spcAft>
                          <a:spcPts val="0"/>
                        </a:spcAft>
                        <a:buNone/>
                      </a:pPr>
                      <a:r>
                        <a:rPr lang="en-GB" sz="1800"/>
                        <a:t>9.20</a:t>
                      </a:r>
                      <a:endParaRPr sz="1800"/>
                    </a:p>
                  </a:txBody>
                  <a:tcPr marL="91450" marR="91450" marT="45725" marB="45725"/>
                </a:tc>
                <a:tc>
                  <a:txBody>
                    <a:bodyPr/>
                    <a:lstStyle/>
                    <a:p>
                      <a:pPr marL="0" marR="0" lvl="0" indent="0" algn="l" rtl="0">
                        <a:spcBef>
                          <a:spcPts val="0"/>
                        </a:spcBef>
                        <a:spcAft>
                          <a:spcPts val="0"/>
                        </a:spcAft>
                        <a:buNone/>
                      </a:pPr>
                      <a:r>
                        <a:rPr lang="en-GB" sz="1800"/>
                        <a:t>Group reading / small group activities / play</a:t>
                      </a:r>
                      <a:endParaRPr sz="1800"/>
                    </a:p>
                  </a:txBody>
                  <a:tcPr marL="91450" marR="91450" marT="45725" marB="45725"/>
                </a:tc>
                <a:extLst>
                  <a:ext uri="{0D108BD9-81ED-4DB2-BD59-A6C34878D82A}">
                    <a16:rowId xmlns:a16="http://schemas.microsoft.com/office/drawing/2014/main" val="10003"/>
                  </a:ext>
                </a:extLst>
              </a:tr>
              <a:tr h="370850">
                <a:tc>
                  <a:txBody>
                    <a:bodyPr/>
                    <a:lstStyle/>
                    <a:p>
                      <a:pPr marL="0" marR="0" lvl="0" indent="0" algn="l" rtl="0">
                        <a:spcBef>
                          <a:spcPts val="0"/>
                        </a:spcBef>
                        <a:spcAft>
                          <a:spcPts val="0"/>
                        </a:spcAft>
                        <a:buNone/>
                      </a:pPr>
                      <a:r>
                        <a:rPr lang="en-GB" sz="1800"/>
                        <a:t>10.00</a:t>
                      </a:r>
                      <a:endParaRPr sz="1800"/>
                    </a:p>
                  </a:txBody>
                  <a:tcPr marL="91450" marR="91450" marT="45725" marB="45725"/>
                </a:tc>
                <a:tc>
                  <a:txBody>
                    <a:bodyPr/>
                    <a:lstStyle/>
                    <a:p>
                      <a:pPr marL="0" marR="0" lvl="0" indent="0" algn="l" rtl="0">
                        <a:spcBef>
                          <a:spcPts val="0"/>
                        </a:spcBef>
                        <a:spcAft>
                          <a:spcPts val="0"/>
                        </a:spcAft>
                        <a:buNone/>
                      </a:pPr>
                      <a:r>
                        <a:rPr lang="en-GB" sz="1800"/>
                        <a:t>Snack available (school-provided fruit)</a:t>
                      </a:r>
                      <a:endParaRPr/>
                    </a:p>
                    <a:p>
                      <a:pPr marL="0" marR="0" lvl="0" indent="0" algn="l" rtl="0">
                        <a:spcBef>
                          <a:spcPts val="0"/>
                        </a:spcBef>
                        <a:spcAft>
                          <a:spcPts val="0"/>
                        </a:spcAft>
                        <a:buNone/>
                      </a:pPr>
                      <a:r>
                        <a:rPr lang="en-GB" sz="1800"/>
                        <a:t>Active Learning Free-Flow</a:t>
                      </a:r>
                      <a:endParaRPr sz="1800"/>
                    </a:p>
                  </a:txBody>
                  <a:tcPr marL="91450" marR="91450" marT="45725" marB="45725"/>
                </a:tc>
                <a:extLst>
                  <a:ext uri="{0D108BD9-81ED-4DB2-BD59-A6C34878D82A}">
                    <a16:rowId xmlns:a16="http://schemas.microsoft.com/office/drawing/2014/main" val="10004"/>
                  </a:ext>
                </a:extLst>
              </a:tr>
              <a:tr h="370850">
                <a:tc>
                  <a:txBody>
                    <a:bodyPr/>
                    <a:lstStyle/>
                    <a:p>
                      <a:pPr marL="0" marR="0" lvl="0" indent="0" algn="l" rtl="0">
                        <a:spcBef>
                          <a:spcPts val="0"/>
                        </a:spcBef>
                        <a:spcAft>
                          <a:spcPts val="0"/>
                        </a:spcAft>
                        <a:buNone/>
                      </a:pPr>
                      <a:r>
                        <a:rPr lang="en-GB" sz="1800"/>
                        <a:t>11.20</a:t>
                      </a:r>
                      <a:endParaRPr sz="1800"/>
                    </a:p>
                  </a:txBody>
                  <a:tcPr marL="91450" marR="91450" marT="45725" marB="45725"/>
                </a:tc>
                <a:tc>
                  <a:txBody>
                    <a:bodyPr/>
                    <a:lstStyle/>
                    <a:p>
                      <a:pPr marL="0" marR="0" lvl="0" indent="0" algn="l" rtl="0">
                        <a:spcBef>
                          <a:spcPts val="0"/>
                        </a:spcBef>
                        <a:spcAft>
                          <a:spcPts val="0"/>
                        </a:spcAft>
                        <a:buNone/>
                      </a:pPr>
                      <a:r>
                        <a:rPr lang="en-GB" sz="1800"/>
                        <a:t>Maths (whole class)</a:t>
                      </a:r>
                      <a:endParaRPr sz="1800"/>
                    </a:p>
                  </a:txBody>
                  <a:tcPr marL="91450" marR="91450" marT="45725" marB="45725"/>
                </a:tc>
                <a:extLst>
                  <a:ext uri="{0D108BD9-81ED-4DB2-BD59-A6C34878D82A}">
                    <a16:rowId xmlns:a16="http://schemas.microsoft.com/office/drawing/2014/main" val="10005"/>
                  </a:ext>
                </a:extLst>
              </a:tr>
              <a:tr h="370850">
                <a:tc>
                  <a:txBody>
                    <a:bodyPr/>
                    <a:lstStyle/>
                    <a:p>
                      <a:pPr marL="0" marR="0" lvl="0" indent="0" algn="l" rtl="0">
                        <a:spcBef>
                          <a:spcPts val="0"/>
                        </a:spcBef>
                        <a:spcAft>
                          <a:spcPts val="0"/>
                        </a:spcAft>
                        <a:buNone/>
                      </a:pPr>
                      <a:r>
                        <a:rPr lang="en-GB" sz="1800"/>
                        <a:t>11.45</a:t>
                      </a:r>
                      <a:endParaRPr sz="1800"/>
                    </a:p>
                  </a:txBody>
                  <a:tcPr marL="91450" marR="91450" marT="45725" marB="45725"/>
                </a:tc>
                <a:tc>
                  <a:txBody>
                    <a:bodyPr/>
                    <a:lstStyle/>
                    <a:p>
                      <a:pPr marL="0" marR="0" lvl="0" indent="0" algn="l" rtl="0">
                        <a:spcBef>
                          <a:spcPts val="0"/>
                        </a:spcBef>
                        <a:spcAft>
                          <a:spcPts val="0"/>
                        </a:spcAft>
                        <a:buNone/>
                      </a:pPr>
                      <a:r>
                        <a:rPr lang="en-GB" sz="1800"/>
                        <a:t>Lunchtime (Acorns only in dining room)</a:t>
                      </a:r>
                      <a:endParaRPr sz="1800"/>
                    </a:p>
                  </a:txBody>
                  <a:tcPr marL="91450" marR="91450" marT="45725" marB="45725"/>
                </a:tc>
                <a:extLst>
                  <a:ext uri="{0D108BD9-81ED-4DB2-BD59-A6C34878D82A}">
                    <a16:rowId xmlns:a16="http://schemas.microsoft.com/office/drawing/2014/main" val="10006"/>
                  </a:ext>
                </a:extLst>
              </a:tr>
              <a:tr h="370850">
                <a:tc>
                  <a:txBody>
                    <a:bodyPr/>
                    <a:lstStyle/>
                    <a:p>
                      <a:pPr marL="0" marR="0" lvl="0" indent="0" algn="l" rtl="0">
                        <a:spcBef>
                          <a:spcPts val="0"/>
                        </a:spcBef>
                        <a:spcAft>
                          <a:spcPts val="0"/>
                        </a:spcAft>
                        <a:buNone/>
                      </a:pPr>
                      <a:r>
                        <a:rPr lang="en-GB" sz="1800"/>
                        <a:t>12.00- 1.00</a:t>
                      </a:r>
                      <a:endParaRPr sz="1800"/>
                    </a:p>
                  </a:txBody>
                  <a:tcPr marL="91450" marR="91450" marT="45725" marB="45725"/>
                </a:tc>
                <a:tc>
                  <a:txBody>
                    <a:bodyPr/>
                    <a:lstStyle/>
                    <a:p>
                      <a:pPr marL="0" marR="0" lvl="0" indent="0" algn="l" rtl="0">
                        <a:spcBef>
                          <a:spcPts val="0"/>
                        </a:spcBef>
                        <a:spcAft>
                          <a:spcPts val="0"/>
                        </a:spcAft>
                        <a:buNone/>
                      </a:pPr>
                      <a:r>
                        <a:rPr lang="en-GB" sz="1800"/>
                        <a:t>OPAL</a:t>
                      </a:r>
                      <a:endParaRPr sz="1800"/>
                    </a:p>
                  </a:txBody>
                  <a:tcPr marL="91450" marR="91450" marT="45725" marB="45725"/>
                </a:tc>
                <a:extLst>
                  <a:ext uri="{0D108BD9-81ED-4DB2-BD59-A6C34878D82A}">
                    <a16:rowId xmlns:a16="http://schemas.microsoft.com/office/drawing/2014/main" val="10007"/>
                  </a:ext>
                </a:extLst>
              </a:tr>
            </a:tbl>
          </a:graphicData>
        </a:graphic>
      </p:graphicFrame>
      <p:sp>
        <p:nvSpPr>
          <p:cNvPr id="161" name="Google Shape;161;p11"/>
          <p:cNvSpPr txBox="1"/>
          <p:nvPr/>
        </p:nvSpPr>
        <p:spPr>
          <a:xfrm>
            <a:off x="474088" y="1447800"/>
            <a:ext cx="639149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Arial"/>
                <a:ea typeface="Arial"/>
                <a:cs typeface="Arial"/>
                <a:sym typeface="Arial"/>
              </a:rPr>
              <a:t>Morning routine – this tends to change on </a:t>
            </a:r>
            <a:r>
              <a:rPr lang="en-GB" sz="1800">
                <a:solidFill>
                  <a:schemeClr val="dk1"/>
                </a:solidFill>
              </a:rPr>
              <a:t>PE days (tbc)</a:t>
            </a:r>
            <a:r>
              <a:rPr lang="en-GB" sz="18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sp>
        <p:nvSpPr>
          <p:cNvPr id="5" name="TextBox 4">
            <a:extLst>
              <a:ext uri="{FF2B5EF4-FFF2-40B4-BE49-F238E27FC236}">
                <a16:creationId xmlns:a16="http://schemas.microsoft.com/office/drawing/2014/main" id="{045259D4-67CB-4661-ACBD-FA68E20E2265}"/>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2"/>
          <p:cNvSpPr txBox="1">
            <a:spLocks noGrp="1"/>
          </p:cNvSpPr>
          <p:nvPr>
            <p:ph type="title"/>
          </p:nvPr>
        </p:nvSpPr>
        <p:spPr>
          <a:xfrm>
            <a:off x="650789" y="78698"/>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t>DAILY ROUTINES</a:t>
            </a:r>
            <a:endParaRPr/>
          </a:p>
        </p:txBody>
      </p:sp>
      <p:graphicFrame>
        <p:nvGraphicFramePr>
          <p:cNvPr id="168" name="Google Shape;168;p12"/>
          <p:cNvGraphicFramePr/>
          <p:nvPr/>
        </p:nvGraphicFramePr>
        <p:xfrm>
          <a:off x="474088" y="2326484"/>
          <a:ext cx="7223750" cy="3779600"/>
        </p:xfrm>
        <a:graphic>
          <a:graphicData uri="http://schemas.openxmlformats.org/drawingml/2006/table">
            <a:tbl>
              <a:tblPr firstRow="1" bandRow="1">
                <a:noFill/>
                <a:tableStyleId>{2CFEC236-9457-459B-B4A8-9BB3543901B4}</a:tableStyleId>
              </a:tblPr>
              <a:tblGrid>
                <a:gridCol w="1607275">
                  <a:extLst>
                    <a:ext uri="{9D8B030D-6E8A-4147-A177-3AD203B41FA5}">
                      <a16:colId xmlns:a16="http://schemas.microsoft.com/office/drawing/2014/main" val="20000"/>
                    </a:ext>
                  </a:extLst>
                </a:gridCol>
                <a:gridCol w="5616475">
                  <a:extLst>
                    <a:ext uri="{9D8B030D-6E8A-4147-A177-3AD203B41FA5}">
                      <a16:colId xmlns:a16="http://schemas.microsoft.com/office/drawing/2014/main" val="20001"/>
                    </a:ext>
                  </a:extLst>
                </a:gridCol>
              </a:tblGrid>
              <a:tr h="370850">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spcBef>
                          <a:spcPts val="0"/>
                        </a:spcBef>
                        <a:spcAft>
                          <a:spcPts val="0"/>
                        </a:spcAft>
                        <a:buNone/>
                      </a:pPr>
                      <a:r>
                        <a:rPr lang="en-GB" sz="1800"/>
                        <a:t>1.00</a:t>
                      </a:r>
                      <a:endParaRPr sz="1800"/>
                    </a:p>
                  </a:txBody>
                  <a:tcPr marL="91450" marR="91450" marT="45725" marB="45725"/>
                </a:tc>
                <a:tc>
                  <a:txBody>
                    <a:bodyPr/>
                    <a:lstStyle/>
                    <a:p>
                      <a:pPr marL="0" marR="0" lvl="0" indent="0" algn="l" rtl="0">
                        <a:spcBef>
                          <a:spcPts val="0"/>
                        </a:spcBef>
                        <a:spcAft>
                          <a:spcPts val="0"/>
                        </a:spcAft>
                        <a:buNone/>
                      </a:pPr>
                      <a:r>
                        <a:rPr lang="en-GB" sz="1800"/>
                        <a:t>Afternoon registration</a:t>
                      </a:r>
                      <a:endParaRPr sz="1800"/>
                    </a:p>
                  </a:txBody>
                  <a:tcPr marL="91450" marR="91450" marT="45725" marB="45725"/>
                </a:tc>
                <a:extLst>
                  <a:ext uri="{0D108BD9-81ED-4DB2-BD59-A6C34878D82A}">
                    <a16:rowId xmlns:a16="http://schemas.microsoft.com/office/drawing/2014/main" val="10001"/>
                  </a:ext>
                </a:extLst>
              </a:tr>
              <a:tr h="370850">
                <a:tc>
                  <a:txBody>
                    <a:bodyPr/>
                    <a:lstStyle/>
                    <a:p>
                      <a:pPr marL="0" marR="0" lvl="0" indent="0" algn="l" rtl="0">
                        <a:spcBef>
                          <a:spcPts val="0"/>
                        </a:spcBef>
                        <a:spcAft>
                          <a:spcPts val="0"/>
                        </a:spcAft>
                        <a:buNone/>
                      </a:pPr>
                      <a:r>
                        <a:rPr lang="en-GB" sz="1800"/>
                        <a:t>1.05</a:t>
                      </a:r>
                      <a:endParaRPr sz="1800"/>
                    </a:p>
                  </a:txBody>
                  <a:tcPr marL="91450" marR="91450" marT="45725" marB="45725"/>
                </a:tc>
                <a:tc>
                  <a:txBody>
                    <a:bodyPr/>
                    <a:lstStyle/>
                    <a:p>
                      <a:pPr marL="0" marR="0" lvl="0" indent="0" algn="l" rtl="0">
                        <a:spcBef>
                          <a:spcPts val="0"/>
                        </a:spcBef>
                        <a:spcAft>
                          <a:spcPts val="0"/>
                        </a:spcAft>
                        <a:buNone/>
                      </a:pPr>
                      <a:r>
                        <a:rPr lang="en-GB" sz="1800"/>
                        <a:t>Topic Learning (Whole Class) – different focus daily e.g. literacy, PSED, Protective Behaviours, Understanding the World</a:t>
                      </a:r>
                      <a:endParaRPr sz="1800"/>
                    </a:p>
                  </a:txBody>
                  <a:tcPr marL="91450" marR="91450" marT="45725" marB="45725"/>
                </a:tc>
                <a:extLst>
                  <a:ext uri="{0D108BD9-81ED-4DB2-BD59-A6C34878D82A}">
                    <a16:rowId xmlns:a16="http://schemas.microsoft.com/office/drawing/2014/main" val="10002"/>
                  </a:ext>
                </a:extLst>
              </a:tr>
              <a:tr h="370850">
                <a:tc>
                  <a:txBody>
                    <a:bodyPr/>
                    <a:lstStyle/>
                    <a:p>
                      <a:pPr marL="0" marR="0" lvl="0" indent="0" algn="l" rtl="0">
                        <a:spcBef>
                          <a:spcPts val="0"/>
                        </a:spcBef>
                        <a:spcAft>
                          <a:spcPts val="0"/>
                        </a:spcAft>
                        <a:buNone/>
                      </a:pPr>
                      <a:r>
                        <a:rPr lang="en-GB" sz="1800"/>
                        <a:t>1.25</a:t>
                      </a:r>
                      <a:endParaRPr sz="1800"/>
                    </a:p>
                  </a:txBody>
                  <a:tcPr marL="91450" marR="91450" marT="45725" marB="45725"/>
                </a:tc>
                <a:tc>
                  <a:txBody>
                    <a:bodyPr/>
                    <a:lstStyle/>
                    <a:p>
                      <a:pPr marL="0" marR="0" lvl="0" indent="0" algn="l" rtl="0">
                        <a:spcBef>
                          <a:spcPts val="0"/>
                        </a:spcBef>
                        <a:spcAft>
                          <a:spcPts val="0"/>
                        </a:spcAft>
                        <a:buNone/>
                      </a:pPr>
                      <a:r>
                        <a:rPr lang="en-GB" sz="1800"/>
                        <a:t>Small group / play </a:t>
                      </a:r>
                      <a:endParaRPr sz="1800"/>
                    </a:p>
                  </a:txBody>
                  <a:tcPr marL="91450" marR="91450" marT="45725" marB="45725"/>
                </a:tc>
                <a:extLst>
                  <a:ext uri="{0D108BD9-81ED-4DB2-BD59-A6C34878D82A}">
                    <a16:rowId xmlns:a16="http://schemas.microsoft.com/office/drawing/2014/main" val="10003"/>
                  </a:ext>
                </a:extLst>
              </a:tr>
              <a:tr h="370850">
                <a:tc>
                  <a:txBody>
                    <a:bodyPr/>
                    <a:lstStyle/>
                    <a:p>
                      <a:pPr marL="0" marR="0" lvl="0" indent="0" algn="l" rtl="0">
                        <a:spcBef>
                          <a:spcPts val="0"/>
                        </a:spcBef>
                        <a:spcAft>
                          <a:spcPts val="0"/>
                        </a:spcAft>
                        <a:buNone/>
                      </a:pPr>
                      <a:r>
                        <a:rPr lang="en-GB" sz="1800"/>
                        <a:t>1.45</a:t>
                      </a:r>
                      <a:endParaRPr sz="1800"/>
                    </a:p>
                  </a:txBody>
                  <a:tcPr marL="91450" marR="91450" marT="45725" marB="45725"/>
                </a:tc>
                <a:tc>
                  <a:txBody>
                    <a:bodyPr/>
                    <a:lstStyle/>
                    <a:p>
                      <a:pPr marL="0" marR="0" lvl="0" indent="0" algn="l" rtl="0">
                        <a:spcBef>
                          <a:spcPts val="0"/>
                        </a:spcBef>
                        <a:spcAft>
                          <a:spcPts val="0"/>
                        </a:spcAft>
                        <a:buNone/>
                      </a:pPr>
                      <a:r>
                        <a:rPr lang="en-GB" sz="1800"/>
                        <a:t>Active Learning (free-flow) Milk available free for under 5’s – a letter will be in the pack </a:t>
                      </a:r>
                      <a:endParaRPr sz="1800"/>
                    </a:p>
                  </a:txBody>
                  <a:tcPr marL="91450" marR="91450" marT="45725" marB="45725"/>
                </a:tc>
                <a:extLst>
                  <a:ext uri="{0D108BD9-81ED-4DB2-BD59-A6C34878D82A}">
                    <a16:rowId xmlns:a16="http://schemas.microsoft.com/office/drawing/2014/main" val="10004"/>
                  </a:ext>
                </a:extLst>
              </a:tr>
              <a:tr h="370850">
                <a:tc>
                  <a:txBody>
                    <a:bodyPr/>
                    <a:lstStyle/>
                    <a:p>
                      <a:pPr marL="0" marR="0" lvl="0" indent="0" algn="l" rtl="0">
                        <a:spcBef>
                          <a:spcPts val="0"/>
                        </a:spcBef>
                        <a:spcAft>
                          <a:spcPts val="0"/>
                        </a:spcAft>
                        <a:buNone/>
                      </a:pPr>
                      <a:r>
                        <a:rPr lang="en-GB" sz="1800"/>
                        <a:t>2.45</a:t>
                      </a:r>
                      <a:endParaRPr sz="1800"/>
                    </a:p>
                  </a:txBody>
                  <a:tcPr marL="91450" marR="91450" marT="45725" marB="45725"/>
                </a:tc>
                <a:tc>
                  <a:txBody>
                    <a:bodyPr/>
                    <a:lstStyle/>
                    <a:p>
                      <a:pPr marL="0" marR="0" lvl="0" indent="0" algn="l" rtl="0">
                        <a:spcBef>
                          <a:spcPts val="0"/>
                        </a:spcBef>
                        <a:spcAft>
                          <a:spcPts val="0"/>
                        </a:spcAft>
                        <a:buNone/>
                      </a:pPr>
                      <a:r>
                        <a:rPr lang="en-GB" sz="1800"/>
                        <a:t>Story / Get ready for home</a:t>
                      </a:r>
                      <a:endParaRPr sz="1800"/>
                    </a:p>
                  </a:txBody>
                  <a:tcPr marL="91450" marR="91450" marT="45725" marB="45725"/>
                </a:tc>
                <a:extLst>
                  <a:ext uri="{0D108BD9-81ED-4DB2-BD59-A6C34878D82A}">
                    <a16:rowId xmlns:a16="http://schemas.microsoft.com/office/drawing/2014/main" val="10005"/>
                  </a:ext>
                </a:extLst>
              </a:tr>
              <a:tr h="370850">
                <a:tc>
                  <a:txBody>
                    <a:bodyPr/>
                    <a:lstStyle/>
                    <a:p>
                      <a:pPr marL="0" marR="0" lvl="0" indent="0" algn="l" rtl="0">
                        <a:spcBef>
                          <a:spcPts val="0"/>
                        </a:spcBef>
                        <a:spcAft>
                          <a:spcPts val="0"/>
                        </a:spcAft>
                        <a:buNone/>
                      </a:pPr>
                      <a:r>
                        <a:rPr lang="en-GB" sz="1800"/>
                        <a:t>3.05</a:t>
                      </a:r>
                      <a:endParaRPr sz="1800"/>
                    </a:p>
                  </a:txBody>
                  <a:tcPr marL="91450" marR="91450" marT="45725" marB="45725"/>
                </a:tc>
                <a:tc>
                  <a:txBody>
                    <a:bodyPr/>
                    <a:lstStyle/>
                    <a:p>
                      <a:pPr marL="0" marR="0" lvl="0" indent="0" algn="l" rtl="0">
                        <a:spcBef>
                          <a:spcPts val="0"/>
                        </a:spcBef>
                        <a:spcAft>
                          <a:spcPts val="0"/>
                        </a:spcAft>
                        <a:buNone/>
                      </a:pPr>
                      <a:r>
                        <a:rPr lang="en-GB" sz="1800"/>
                        <a:t>Home time</a:t>
                      </a:r>
                      <a:endParaRPr sz="1800"/>
                    </a:p>
                  </a:txBody>
                  <a:tcPr marL="91450" marR="91450" marT="45725" marB="45725"/>
                </a:tc>
                <a:extLst>
                  <a:ext uri="{0D108BD9-81ED-4DB2-BD59-A6C34878D82A}">
                    <a16:rowId xmlns:a16="http://schemas.microsoft.com/office/drawing/2014/main" val="10006"/>
                  </a:ext>
                </a:extLst>
              </a:tr>
              <a:tr h="370850">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7"/>
                  </a:ext>
                </a:extLst>
              </a:tr>
            </a:tbl>
          </a:graphicData>
        </a:graphic>
      </p:graphicFrame>
      <p:sp>
        <p:nvSpPr>
          <p:cNvPr id="169" name="Google Shape;169;p12"/>
          <p:cNvSpPr txBox="1"/>
          <p:nvPr/>
        </p:nvSpPr>
        <p:spPr>
          <a:xfrm>
            <a:off x="474088" y="1447800"/>
            <a:ext cx="7276351"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Arial"/>
                <a:ea typeface="Arial"/>
                <a:cs typeface="Arial"/>
                <a:sym typeface="Arial"/>
              </a:rPr>
              <a:t>Afternoon routine – this tends to change on Fridays with a celebration</a:t>
            </a:r>
            <a:endParaRPr/>
          </a:p>
          <a:p>
            <a:pPr marL="0" marR="0" lvl="0" indent="0" algn="l" rtl="0">
              <a:spcBef>
                <a:spcPts val="0"/>
              </a:spcBef>
              <a:spcAft>
                <a:spcPts val="0"/>
              </a:spcAft>
              <a:buNone/>
            </a:pPr>
            <a:r>
              <a:rPr lang="en-GB" sz="1800">
                <a:solidFill>
                  <a:schemeClr val="dk1"/>
                </a:solidFill>
                <a:latin typeface="Arial"/>
                <a:ea typeface="Arial"/>
                <a:cs typeface="Arial"/>
                <a:sym typeface="Arial"/>
              </a:rPr>
              <a:t>Assembly for EYFS </a:t>
            </a:r>
            <a:endParaRPr sz="1800">
              <a:solidFill>
                <a:schemeClr val="dk1"/>
              </a:solidFill>
              <a:latin typeface="Arial"/>
              <a:ea typeface="Arial"/>
              <a:cs typeface="Arial"/>
              <a:sym typeface="Arial"/>
            </a:endParaRPr>
          </a:p>
        </p:txBody>
      </p:sp>
      <p:sp>
        <p:nvSpPr>
          <p:cNvPr id="5" name="TextBox 4">
            <a:extLst>
              <a:ext uri="{FF2B5EF4-FFF2-40B4-BE49-F238E27FC236}">
                <a16:creationId xmlns:a16="http://schemas.microsoft.com/office/drawing/2014/main" id="{87EB67B6-A7D7-4B9A-8AA2-FA8E94D96822}"/>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3"/>
          <p:cNvSpPr txBox="1">
            <a:spLocks noGrp="1"/>
          </p:cNvSpPr>
          <p:nvPr>
            <p:ph type="title"/>
          </p:nvPr>
        </p:nvSpPr>
        <p:spPr>
          <a:xfrm>
            <a:off x="650789" y="56635"/>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t>HOW CAN I SUPPORT MY CHILD AT HOME?</a:t>
            </a:r>
            <a:endParaRPr/>
          </a:p>
        </p:txBody>
      </p:sp>
      <p:grpSp>
        <p:nvGrpSpPr>
          <p:cNvPr id="176" name="Google Shape;176;p13"/>
          <p:cNvGrpSpPr/>
          <p:nvPr/>
        </p:nvGrpSpPr>
        <p:grpSpPr>
          <a:xfrm>
            <a:off x="524268" y="1679061"/>
            <a:ext cx="7865249" cy="4223624"/>
            <a:chOff x="415280" y="1858018"/>
            <a:chExt cx="8016552" cy="4163271"/>
          </a:xfrm>
        </p:grpSpPr>
        <p:sp>
          <p:nvSpPr>
            <p:cNvPr id="177" name="Google Shape;177;p13"/>
            <p:cNvSpPr/>
            <p:nvPr/>
          </p:nvSpPr>
          <p:spPr>
            <a:xfrm>
              <a:off x="415280" y="1858018"/>
              <a:ext cx="2448272" cy="2016224"/>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ctr" rtl="0">
                <a:spcBef>
                  <a:spcPts val="0"/>
                </a:spcBef>
                <a:spcAft>
                  <a:spcPts val="0"/>
                </a:spcAft>
                <a:buNone/>
              </a:pPr>
              <a:endParaRPr sz="1200" b="1">
                <a:solidFill>
                  <a:srgbClr val="510C76"/>
                </a:solidFill>
                <a:latin typeface="Arial"/>
                <a:ea typeface="Arial"/>
                <a:cs typeface="Arial"/>
                <a:sym typeface="Arial"/>
              </a:endParaRPr>
            </a:p>
            <a:p>
              <a:pPr marL="0" marR="0" lvl="0" indent="0" algn="ctr" rtl="0">
                <a:spcBef>
                  <a:spcPts val="0"/>
                </a:spcBef>
                <a:spcAft>
                  <a:spcPts val="0"/>
                </a:spcAft>
                <a:buNone/>
              </a:pPr>
              <a:endParaRPr sz="1200" b="1">
                <a:solidFill>
                  <a:srgbClr val="510C76"/>
                </a:solidFill>
                <a:latin typeface="Arial"/>
                <a:ea typeface="Arial"/>
                <a:cs typeface="Arial"/>
                <a:sym typeface="Arial"/>
              </a:endParaRPr>
            </a:p>
            <a:p>
              <a:pPr marL="0" marR="0" lvl="0" indent="0" algn="ctr" rtl="0">
                <a:spcBef>
                  <a:spcPts val="0"/>
                </a:spcBef>
                <a:spcAft>
                  <a:spcPts val="0"/>
                </a:spcAft>
                <a:buNone/>
              </a:pPr>
              <a:endParaRPr sz="1200" b="1">
                <a:solidFill>
                  <a:srgbClr val="510C76"/>
                </a:solidFill>
                <a:latin typeface="Arial"/>
                <a:ea typeface="Arial"/>
                <a:cs typeface="Arial"/>
                <a:sym typeface="Arial"/>
              </a:endParaRPr>
            </a:p>
            <a:p>
              <a:pPr marL="0" marR="0" lvl="0" indent="0" algn="ctr" rtl="0">
                <a:spcBef>
                  <a:spcPts val="0"/>
                </a:spcBef>
                <a:spcAft>
                  <a:spcPts val="0"/>
                </a:spcAft>
                <a:buNone/>
              </a:pPr>
              <a:r>
                <a:rPr lang="en-GB" sz="1200" b="1">
                  <a:solidFill>
                    <a:srgbClr val="510C76"/>
                  </a:solidFill>
                  <a:latin typeface="Arial"/>
                  <a:ea typeface="Arial"/>
                  <a:cs typeface="Arial"/>
                  <a:sym typeface="Arial"/>
                </a:rPr>
                <a:t>Communicate and talk with your child </a:t>
              </a:r>
              <a:endParaRPr/>
            </a:p>
          </p:txBody>
        </p:sp>
        <p:sp>
          <p:nvSpPr>
            <p:cNvPr id="178" name="Google Shape;178;p13"/>
            <p:cNvSpPr/>
            <p:nvPr/>
          </p:nvSpPr>
          <p:spPr>
            <a:xfrm>
              <a:off x="3213720" y="1858019"/>
              <a:ext cx="2448272" cy="2016224"/>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400">
                <a:solidFill>
                  <a:srgbClr val="510C76"/>
                </a:solidFill>
                <a:latin typeface="Arial"/>
                <a:ea typeface="Arial"/>
                <a:cs typeface="Arial"/>
                <a:sym typeface="Arial"/>
              </a:endParaRPr>
            </a:p>
            <a:p>
              <a:pPr marL="0" marR="0" lvl="0" indent="0" algn="l" rtl="0">
                <a:spcBef>
                  <a:spcPts val="0"/>
                </a:spcBef>
                <a:spcAft>
                  <a:spcPts val="0"/>
                </a:spcAft>
                <a:buNone/>
              </a:pPr>
              <a:endParaRPr sz="1400">
                <a:solidFill>
                  <a:srgbClr val="510C76"/>
                </a:solidFill>
                <a:latin typeface="Arial"/>
                <a:ea typeface="Arial"/>
                <a:cs typeface="Arial"/>
                <a:sym typeface="Arial"/>
              </a:endParaRPr>
            </a:p>
            <a:p>
              <a:pPr marL="0" marR="0" lvl="0" indent="0" algn="r" rtl="0">
                <a:spcBef>
                  <a:spcPts val="0"/>
                </a:spcBef>
                <a:spcAft>
                  <a:spcPts val="0"/>
                </a:spcAft>
                <a:buNone/>
              </a:pPr>
              <a:r>
                <a:rPr lang="en-GB" sz="1400" b="1">
                  <a:solidFill>
                    <a:srgbClr val="510C76"/>
                  </a:solidFill>
                  <a:latin typeface="Arial"/>
                  <a:ea typeface="Arial"/>
                  <a:cs typeface="Arial"/>
                  <a:sym typeface="Arial"/>
                </a:rPr>
                <a:t>     </a:t>
              </a:r>
              <a:endParaRPr/>
            </a:p>
            <a:p>
              <a:pPr marL="0" marR="0" lvl="0" indent="0" algn="r" rtl="0">
                <a:spcBef>
                  <a:spcPts val="0"/>
                </a:spcBef>
                <a:spcAft>
                  <a:spcPts val="0"/>
                </a:spcAft>
                <a:buNone/>
              </a:pPr>
              <a:endParaRPr sz="1400" b="1">
                <a:solidFill>
                  <a:srgbClr val="510C76"/>
                </a:solidFill>
                <a:latin typeface="Arial"/>
                <a:ea typeface="Arial"/>
                <a:cs typeface="Arial"/>
                <a:sym typeface="Arial"/>
              </a:endParaRPr>
            </a:p>
            <a:p>
              <a:pPr marL="0" marR="0" lvl="0" indent="0" algn="r" rtl="0">
                <a:spcBef>
                  <a:spcPts val="0"/>
                </a:spcBef>
                <a:spcAft>
                  <a:spcPts val="0"/>
                </a:spcAft>
                <a:buNone/>
              </a:pPr>
              <a:endParaRPr sz="1400" b="1">
                <a:solidFill>
                  <a:srgbClr val="510C76"/>
                </a:solidFill>
                <a:latin typeface="Arial"/>
                <a:ea typeface="Arial"/>
                <a:cs typeface="Arial"/>
                <a:sym typeface="Arial"/>
              </a:endParaRPr>
            </a:p>
            <a:p>
              <a:pPr marL="0" marR="0" lvl="0" indent="0" algn="r" rtl="0">
                <a:spcBef>
                  <a:spcPts val="0"/>
                </a:spcBef>
                <a:spcAft>
                  <a:spcPts val="0"/>
                </a:spcAft>
                <a:buNone/>
              </a:pPr>
              <a:endParaRPr sz="1400" b="1">
                <a:solidFill>
                  <a:srgbClr val="510C76"/>
                </a:solidFill>
                <a:latin typeface="Arial"/>
                <a:ea typeface="Arial"/>
                <a:cs typeface="Arial"/>
                <a:sym typeface="Arial"/>
              </a:endParaRPr>
            </a:p>
            <a:p>
              <a:pPr marL="0" marR="0" lvl="0" indent="0" algn="r" rtl="0">
                <a:spcBef>
                  <a:spcPts val="0"/>
                </a:spcBef>
                <a:spcAft>
                  <a:spcPts val="0"/>
                </a:spcAft>
                <a:buNone/>
              </a:pPr>
              <a:endParaRPr sz="1400" b="1">
                <a:solidFill>
                  <a:srgbClr val="510C76"/>
                </a:solidFill>
                <a:latin typeface="Arial"/>
                <a:ea typeface="Arial"/>
                <a:cs typeface="Arial"/>
                <a:sym typeface="Arial"/>
              </a:endParaRPr>
            </a:p>
            <a:p>
              <a:pPr marL="0" marR="0" lvl="0" indent="0" algn="r" rtl="0">
                <a:spcBef>
                  <a:spcPts val="0"/>
                </a:spcBef>
                <a:spcAft>
                  <a:spcPts val="0"/>
                </a:spcAft>
                <a:buNone/>
              </a:pPr>
              <a:endParaRPr sz="1400" b="1">
                <a:solidFill>
                  <a:srgbClr val="510C76"/>
                </a:solidFill>
                <a:latin typeface="Arial"/>
                <a:ea typeface="Arial"/>
                <a:cs typeface="Arial"/>
                <a:sym typeface="Arial"/>
              </a:endParaRPr>
            </a:p>
            <a:p>
              <a:pPr marL="0" marR="0" lvl="0" indent="0" algn="r" rtl="0">
                <a:spcBef>
                  <a:spcPts val="0"/>
                </a:spcBef>
                <a:spcAft>
                  <a:spcPts val="0"/>
                </a:spcAft>
                <a:buNone/>
              </a:pPr>
              <a:endParaRPr sz="1400" b="1">
                <a:solidFill>
                  <a:srgbClr val="510C76"/>
                </a:solidFill>
                <a:latin typeface="Arial"/>
                <a:ea typeface="Arial"/>
                <a:cs typeface="Arial"/>
                <a:sym typeface="Arial"/>
              </a:endParaRPr>
            </a:p>
            <a:p>
              <a:pPr marL="0" marR="0" lvl="0" indent="0" algn="r" rtl="0">
                <a:spcBef>
                  <a:spcPts val="0"/>
                </a:spcBef>
                <a:spcAft>
                  <a:spcPts val="0"/>
                </a:spcAft>
                <a:buNone/>
              </a:pPr>
              <a:endParaRPr sz="1400" b="1">
                <a:solidFill>
                  <a:srgbClr val="510C76"/>
                </a:solidFill>
                <a:latin typeface="Arial"/>
                <a:ea typeface="Arial"/>
                <a:cs typeface="Arial"/>
                <a:sym typeface="Arial"/>
              </a:endParaRPr>
            </a:p>
            <a:p>
              <a:pPr marL="0" marR="0" lvl="0" indent="0" algn="ctr" rtl="0">
                <a:spcBef>
                  <a:spcPts val="0"/>
                </a:spcBef>
                <a:spcAft>
                  <a:spcPts val="0"/>
                </a:spcAft>
                <a:buNone/>
              </a:pPr>
              <a:endParaRPr sz="1400" b="1">
                <a:solidFill>
                  <a:srgbClr val="510C76"/>
                </a:solidFill>
                <a:latin typeface="Arial"/>
                <a:ea typeface="Arial"/>
                <a:cs typeface="Arial"/>
                <a:sym typeface="Arial"/>
              </a:endParaRPr>
            </a:p>
            <a:p>
              <a:pPr marL="0" marR="0" lvl="0" indent="0" algn="ctr" rtl="0">
                <a:spcBef>
                  <a:spcPts val="0"/>
                </a:spcBef>
                <a:spcAft>
                  <a:spcPts val="0"/>
                </a:spcAft>
                <a:buNone/>
              </a:pPr>
              <a:r>
                <a:rPr lang="en-GB" sz="1400" b="1">
                  <a:solidFill>
                    <a:srgbClr val="510C76"/>
                  </a:solidFill>
                  <a:latin typeface="Arial"/>
                  <a:ea typeface="Arial"/>
                  <a:cs typeface="Arial"/>
                  <a:sym typeface="Arial"/>
                </a:rPr>
                <a:t>Enjoy physical activities together</a:t>
              </a:r>
              <a:endParaRPr/>
            </a:p>
            <a:p>
              <a:pPr marL="0" marR="0" lvl="0" indent="0" algn="l" rtl="0">
                <a:spcBef>
                  <a:spcPts val="0"/>
                </a:spcBef>
                <a:spcAft>
                  <a:spcPts val="0"/>
                </a:spcAft>
                <a:buNone/>
              </a:pPr>
              <a:endParaRPr sz="1400">
                <a:solidFill>
                  <a:srgbClr val="510C76"/>
                </a:solidFill>
                <a:latin typeface="Arial"/>
                <a:ea typeface="Arial"/>
                <a:cs typeface="Arial"/>
                <a:sym typeface="Arial"/>
              </a:endParaRPr>
            </a:p>
            <a:p>
              <a:pPr marL="0" marR="0" lvl="0" indent="0" algn="l" rtl="0">
                <a:spcBef>
                  <a:spcPts val="0"/>
                </a:spcBef>
                <a:spcAft>
                  <a:spcPts val="0"/>
                </a:spcAft>
                <a:buNone/>
              </a:pPr>
              <a:r>
                <a:rPr lang="en-GB" sz="1400">
                  <a:solidFill>
                    <a:srgbClr val="510C76"/>
                  </a:solidFill>
                  <a:latin typeface="Arial"/>
                  <a:ea typeface="Arial"/>
                  <a:cs typeface="Arial"/>
                  <a:sym typeface="Arial"/>
                </a:rPr>
                <a:t> </a:t>
              </a:r>
              <a:endParaRPr/>
            </a:p>
            <a:p>
              <a:pPr marL="0" marR="0" lvl="0" indent="0" algn="l" rtl="0">
                <a:spcBef>
                  <a:spcPts val="0"/>
                </a:spcBef>
                <a:spcAft>
                  <a:spcPts val="0"/>
                </a:spcAft>
                <a:buNone/>
              </a:pPr>
              <a:endParaRPr sz="1400">
                <a:solidFill>
                  <a:srgbClr val="510C76"/>
                </a:solidFill>
                <a:latin typeface="Arial"/>
                <a:ea typeface="Arial"/>
                <a:cs typeface="Arial"/>
                <a:sym typeface="Arial"/>
              </a:endParaRPr>
            </a:p>
            <a:p>
              <a:pPr marL="0" marR="0" lvl="0" indent="0" algn="l" rtl="0">
                <a:spcBef>
                  <a:spcPts val="0"/>
                </a:spcBef>
                <a:spcAft>
                  <a:spcPts val="0"/>
                </a:spcAft>
                <a:buNone/>
              </a:pPr>
              <a:endParaRPr sz="1400" b="1">
                <a:solidFill>
                  <a:srgbClr val="510C76"/>
                </a:solidFill>
                <a:latin typeface="Arial"/>
                <a:ea typeface="Arial"/>
                <a:cs typeface="Arial"/>
                <a:sym typeface="Arial"/>
              </a:endParaRPr>
            </a:p>
          </p:txBody>
        </p:sp>
        <p:sp>
          <p:nvSpPr>
            <p:cNvPr id="179" name="Google Shape;179;p13"/>
            <p:cNvSpPr/>
            <p:nvPr/>
          </p:nvSpPr>
          <p:spPr>
            <a:xfrm>
              <a:off x="5983560" y="1890104"/>
              <a:ext cx="2448272" cy="1984137"/>
            </a:xfrm>
            <a:prstGeom prst="rect">
              <a:avLst/>
            </a:prstGeom>
            <a:solidFill>
              <a:schemeClr val="lt1"/>
            </a:solidFill>
            <a:ln>
              <a:noFill/>
            </a:ln>
          </p:spPr>
          <p:txBody>
            <a:bodyPr spcFirstLastPara="1" wrap="square" lIns="91425" tIns="45700" rIns="91425" bIns="45700" anchor="ctr" anchorCtr="0">
              <a:noAutofit/>
            </a:bodyPr>
            <a:lstStyle/>
            <a:p>
              <a:pPr marL="285750" marR="0" lvl="0" indent="-196850" algn="l" rtl="0">
                <a:spcBef>
                  <a:spcPts val="0"/>
                </a:spcBef>
                <a:spcAft>
                  <a:spcPts val="0"/>
                </a:spcAft>
                <a:buClr>
                  <a:schemeClr val="dk1"/>
                </a:buClr>
                <a:buSzPts val="1400"/>
                <a:buFont typeface="Arial"/>
                <a:buNone/>
              </a:pPr>
              <a:endParaRPr sz="1400">
                <a:solidFill>
                  <a:srgbClr val="510C76"/>
                </a:solidFill>
                <a:latin typeface="Arial"/>
                <a:ea typeface="Arial"/>
                <a:cs typeface="Arial"/>
                <a:sym typeface="Arial"/>
              </a:endParaRPr>
            </a:p>
            <a:p>
              <a:pPr marL="285750" marR="0" lvl="0" indent="-196850" algn="l" rtl="0">
                <a:spcBef>
                  <a:spcPts val="0"/>
                </a:spcBef>
                <a:spcAft>
                  <a:spcPts val="0"/>
                </a:spcAft>
                <a:buClr>
                  <a:schemeClr val="dk1"/>
                </a:buClr>
                <a:buSzPts val="1400"/>
                <a:buFont typeface="Arial"/>
                <a:buNone/>
              </a:pPr>
              <a:endParaRPr sz="1400">
                <a:solidFill>
                  <a:srgbClr val="510C76"/>
                </a:solidFill>
                <a:latin typeface="Arial"/>
                <a:ea typeface="Arial"/>
                <a:cs typeface="Arial"/>
                <a:sym typeface="Arial"/>
              </a:endParaRPr>
            </a:p>
            <a:p>
              <a:pPr marL="0" marR="0" lvl="0" indent="0" algn="l" rtl="0">
                <a:spcBef>
                  <a:spcPts val="0"/>
                </a:spcBef>
                <a:spcAft>
                  <a:spcPts val="0"/>
                </a:spcAft>
                <a:buNone/>
              </a:pPr>
              <a:endParaRPr sz="1400">
                <a:solidFill>
                  <a:srgbClr val="510C76"/>
                </a:solidFill>
                <a:latin typeface="Arial"/>
                <a:ea typeface="Arial"/>
                <a:cs typeface="Arial"/>
                <a:sym typeface="Arial"/>
              </a:endParaRPr>
            </a:p>
            <a:p>
              <a:pPr marL="285750" marR="0" lvl="0" indent="-196850" algn="l" rtl="0">
                <a:spcBef>
                  <a:spcPts val="0"/>
                </a:spcBef>
                <a:spcAft>
                  <a:spcPts val="0"/>
                </a:spcAft>
                <a:buClr>
                  <a:schemeClr val="dk1"/>
                </a:buClr>
                <a:buSzPts val="1400"/>
                <a:buFont typeface="Arial"/>
                <a:buNone/>
              </a:pPr>
              <a:endParaRPr sz="1400">
                <a:solidFill>
                  <a:srgbClr val="510C76"/>
                </a:solidFill>
                <a:latin typeface="Arial"/>
                <a:ea typeface="Arial"/>
                <a:cs typeface="Arial"/>
                <a:sym typeface="Arial"/>
              </a:endParaRPr>
            </a:p>
            <a:p>
              <a:pPr marL="285750" marR="0" lvl="0" indent="-196850" algn="l" rtl="0">
                <a:spcBef>
                  <a:spcPts val="0"/>
                </a:spcBef>
                <a:spcAft>
                  <a:spcPts val="0"/>
                </a:spcAft>
                <a:buClr>
                  <a:schemeClr val="dk1"/>
                </a:buClr>
                <a:buSzPts val="1400"/>
                <a:buFont typeface="Arial"/>
                <a:buNone/>
              </a:pPr>
              <a:endParaRPr sz="1400">
                <a:solidFill>
                  <a:srgbClr val="510C76"/>
                </a:solidFill>
                <a:latin typeface="Arial"/>
                <a:ea typeface="Arial"/>
                <a:cs typeface="Arial"/>
                <a:sym typeface="Arial"/>
              </a:endParaRPr>
            </a:p>
            <a:p>
              <a:pPr marL="0" marR="0" lvl="0" indent="0" algn="l" rtl="0">
                <a:spcBef>
                  <a:spcPts val="0"/>
                </a:spcBef>
                <a:spcAft>
                  <a:spcPts val="0"/>
                </a:spcAft>
                <a:buNone/>
              </a:pPr>
              <a:endParaRPr sz="1600">
                <a:solidFill>
                  <a:srgbClr val="510C76"/>
                </a:solidFill>
                <a:latin typeface="Arial"/>
                <a:ea typeface="Arial"/>
                <a:cs typeface="Arial"/>
                <a:sym typeface="Arial"/>
              </a:endParaRPr>
            </a:p>
            <a:p>
              <a:pPr marL="0" marR="0" lvl="0" indent="0" algn="ctr" rtl="0">
                <a:spcBef>
                  <a:spcPts val="0"/>
                </a:spcBef>
                <a:spcAft>
                  <a:spcPts val="0"/>
                </a:spcAft>
                <a:buNone/>
              </a:pPr>
              <a:endParaRPr sz="1400" b="1">
                <a:solidFill>
                  <a:srgbClr val="510C76"/>
                </a:solidFill>
                <a:latin typeface="Arial"/>
                <a:ea typeface="Arial"/>
                <a:cs typeface="Arial"/>
                <a:sym typeface="Arial"/>
              </a:endParaRPr>
            </a:p>
            <a:p>
              <a:pPr marL="0" marR="0" lvl="0" indent="0" algn="ctr" rtl="0">
                <a:spcBef>
                  <a:spcPts val="0"/>
                </a:spcBef>
                <a:spcAft>
                  <a:spcPts val="0"/>
                </a:spcAft>
                <a:buNone/>
              </a:pPr>
              <a:r>
                <a:rPr lang="en-GB" sz="1400" b="1">
                  <a:solidFill>
                    <a:srgbClr val="510C76"/>
                  </a:solidFill>
                  <a:latin typeface="Arial"/>
                  <a:ea typeface="Arial"/>
                  <a:cs typeface="Arial"/>
                  <a:sym typeface="Arial"/>
                </a:rPr>
                <a:t>Have fun </a:t>
              </a:r>
              <a:br>
                <a:rPr lang="en-GB" sz="1400" b="1">
                  <a:solidFill>
                    <a:srgbClr val="510C76"/>
                  </a:solidFill>
                  <a:latin typeface="Arial"/>
                  <a:ea typeface="Arial"/>
                  <a:cs typeface="Arial"/>
                  <a:sym typeface="Arial"/>
                </a:rPr>
              </a:br>
              <a:r>
                <a:rPr lang="en-GB" sz="1400" b="1">
                  <a:solidFill>
                    <a:srgbClr val="510C76"/>
                  </a:solidFill>
                  <a:latin typeface="Arial"/>
                  <a:ea typeface="Arial"/>
                  <a:cs typeface="Arial"/>
                  <a:sym typeface="Arial"/>
                </a:rPr>
                <a:t>exploring maths</a:t>
              </a:r>
              <a:endParaRPr/>
            </a:p>
          </p:txBody>
        </p:sp>
        <p:sp>
          <p:nvSpPr>
            <p:cNvPr id="180" name="Google Shape;180;p13"/>
            <p:cNvSpPr/>
            <p:nvPr/>
          </p:nvSpPr>
          <p:spPr>
            <a:xfrm>
              <a:off x="415280" y="4005064"/>
              <a:ext cx="2448272" cy="2016225"/>
            </a:xfrm>
            <a:prstGeom prst="rect">
              <a:avLst/>
            </a:prstGeom>
            <a:solidFill>
              <a:schemeClr val="lt1"/>
            </a:solidFill>
            <a:ln>
              <a:noFill/>
            </a:ln>
          </p:spPr>
          <p:txBody>
            <a:bodyPr spcFirstLastPara="1" wrap="square" lIns="91425" tIns="45700" rIns="91425" bIns="45700" anchor="ctr" anchorCtr="0">
              <a:noAutofit/>
            </a:bodyPr>
            <a:lstStyle/>
            <a:p>
              <a:pPr marL="285750" marR="0" lvl="0" indent="-196850" algn="l" rtl="0">
                <a:spcBef>
                  <a:spcPts val="0"/>
                </a:spcBef>
                <a:spcAft>
                  <a:spcPts val="0"/>
                </a:spcAft>
                <a:buClr>
                  <a:schemeClr val="dk1"/>
                </a:buClr>
                <a:buSzPts val="1400"/>
                <a:buFont typeface="Arial"/>
                <a:buNone/>
              </a:pPr>
              <a:endParaRPr sz="1400">
                <a:solidFill>
                  <a:srgbClr val="510C76"/>
                </a:solidFill>
                <a:latin typeface="Arial"/>
                <a:ea typeface="Arial"/>
                <a:cs typeface="Arial"/>
                <a:sym typeface="Arial"/>
              </a:endParaRPr>
            </a:p>
            <a:p>
              <a:pPr marL="285750" marR="0" lvl="0" indent="-196850" algn="l" rtl="0">
                <a:spcBef>
                  <a:spcPts val="0"/>
                </a:spcBef>
                <a:spcAft>
                  <a:spcPts val="0"/>
                </a:spcAft>
                <a:buClr>
                  <a:schemeClr val="dk1"/>
                </a:buClr>
                <a:buSzPts val="1400"/>
                <a:buFont typeface="Arial"/>
                <a:buNone/>
              </a:pPr>
              <a:endParaRPr sz="1400">
                <a:solidFill>
                  <a:srgbClr val="510C76"/>
                </a:solidFill>
                <a:latin typeface="Arial"/>
                <a:ea typeface="Arial"/>
                <a:cs typeface="Arial"/>
                <a:sym typeface="Arial"/>
              </a:endParaRPr>
            </a:p>
            <a:p>
              <a:pPr marL="285750" marR="0" lvl="0" indent="-196850" algn="l" rtl="0">
                <a:spcBef>
                  <a:spcPts val="0"/>
                </a:spcBef>
                <a:spcAft>
                  <a:spcPts val="0"/>
                </a:spcAft>
                <a:buClr>
                  <a:schemeClr val="dk1"/>
                </a:buClr>
                <a:buSzPts val="1400"/>
                <a:buFont typeface="Arial"/>
                <a:buNone/>
              </a:pPr>
              <a:endParaRPr sz="1400">
                <a:solidFill>
                  <a:srgbClr val="510C76"/>
                </a:solidFill>
                <a:latin typeface="Arial"/>
                <a:ea typeface="Arial"/>
                <a:cs typeface="Arial"/>
                <a:sym typeface="Arial"/>
              </a:endParaRPr>
            </a:p>
            <a:p>
              <a:pPr marL="285750" marR="0" lvl="0" indent="-196850" algn="l" rtl="0">
                <a:spcBef>
                  <a:spcPts val="0"/>
                </a:spcBef>
                <a:spcAft>
                  <a:spcPts val="0"/>
                </a:spcAft>
                <a:buClr>
                  <a:schemeClr val="dk1"/>
                </a:buClr>
                <a:buSzPts val="1400"/>
                <a:buFont typeface="Arial"/>
                <a:buNone/>
              </a:pPr>
              <a:endParaRPr sz="1400">
                <a:solidFill>
                  <a:srgbClr val="510C76"/>
                </a:solidFill>
                <a:latin typeface="Arial"/>
                <a:ea typeface="Arial"/>
                <a:cs typeface="Arial"/>
                <a:sym typeface="Arial"/>
              </a:endParaRPr>
            </a:p>
            <a:p>
              <a:pPr marL="285750" marR="0" lvl="0" indent="-196850" algn="l" rtl="0">
                <a:spcBef>
                  <a:spcPts val="0"/>
                </a:spcBef>
                <a:spcAft>
                  <a:spcPts val="0"/>
                </a:spcAft>
                <a:buClr>
                  <a:schemeClr val="dk1"/>
                </a:buClr>
                <a:buSzPts val="1400"/>
                <a:buFont typeface="Arial"/>
                <a:buNone/>
              </a:pPr>
              <a:endParaRPr sz="1400">
                <a:solidFill>
                  <a:srgbClr val="510C76"/>
                </a:solidFill>
                <a:latin typeface="Arial"/>
                <a:ea typeface="Arial"/>
                <a:cs typeface="Arial"/>
                <a:sym typeface="Arial"/>
              </a:endParaRPr>
            </a:p>
            <a:p>
              <a:pPr marL="285750" marR="0" lvl="0" indent="-196850" algn="l" rtl="0">
                <a:spcBef>
                  <a:spcPts val="0"/>
                </a:spcBef>
                <a:spcAft>
                  <a:spcPts val="0"/>
                </a:spcAft>
                <a:buClr>
                  <a:schemeClr val="dk1"/>
                </a:buClr>
                <a:buSzPts val="1400"/>
                <a:buFont typeface="Arial"/>
                <a:buNone/>
              </a:pPr>
              <a:endParaRPr sz="1400">
                <a:solidFill>
                  <a:srgbClr val="510C76"/>
                </a:solidFill>
                <a:latin typeface="Arial"/>
                <a:ea typeface="Arial"/>
                <a:cs typeface="Arial"/>
                <a:sym typeface="Arial"/>
              </a:endParaRPr>
            </a:p>
            <a:p>
              <a:pPr marL="0" marR="0" lvl="0" indent="0" algn="l" rtl="0">
                <a:spcBef>
                  <a:spcPts val="0"/>
                </a:spcBef>
                <a:spcAft>
                  <a:spcPts val="0"/>
                </a:spcAft>
                <a:buNone/>
              </a:pPr>
              <a:endParaRPr sz="1400">
                <a:solidFill>
                  <a:srgbClr val="510C76"/>
                </a:solidFill>
                <a:latin typeface="Arial"/>
                <a:ea typeface="Arial"/>
                <a:cs typeface="Arial"/>
                <a:sym typeface="Arial"/>
              </a:endParaRPr>
            </a:p>
            <a:p>
              <a:pPr marL="0" marR="0" lvl="0" indent="0" algn="ctr" rtl="0">
                <a:spcBef>
                  <a:spcPts val="0"/>
                </a:spcBef>
                <a:spcAft>
                  <a:spcPts val="0"/>
                </a:spcAft>
                <a:buNone/>
              </a:pPr>
              <a:r>
                <a:rPr lang="en-GB" sz="1200" b="1">
                  <a:solidFill>
                    <a:srgbClr val="510C76"/>
                  </a:solidFill>
                  <a:latin typeface="Arial"/>
                  <a:ea typeface="Arial"/>
                  <a:cs typeface="Arial"/>
                  <a:sym typeface="Arial"/>
                </a:rPr>
                <a:t>Read, tell and make up stories together</a:t>
              </a:r>
              <a:endParaRPr/>
            </a:p>
            <a:p>
              <a:pPr marL="0" marR="0" lvl="0" indent="0" algn="l" rtl="0">
                <a:spcBef>
                  <a:spcPts val="0"/>
                </a:spcBef>
                <a:spcAft>
                  <a:spcPts val="0"/>
                </a:spcAft>
                <a:buNone/>
              </a:pPr>
              <a:endParaRPr sz="1400">
                <a:solidFill>
                  <a:srgbClr val="510C76"/>
                </a:solidFill>
                <a:latin typeface="Arial"/>
                <a:ea typeface="Arial"/>
                <a:cs typeface="Arial"/>
                <a:sym typeface="Arial"/>
              </a:endParaRPr>
            </a:p>
          </p:txBody>
        </p:sp>
        <p:sp>
          <p:nvSpPr>
            <p:cNvPr id="181" name="Google Shape;181;p13"/>
            <p:cNvSpPr/>
            <p:nvPr/>
          </p:nvSpPr>
          <p:spPr>
            <a:xfrm>
              <a:off x="3213720" y="4005064"/>
              <a:ext cx="2448272" cy="2016224"/>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ctr" rtl="0">
                <a:spcBef>
                  <a:spcPts val="0"/>
                </a:spcBef>
                <a:spcAft>
                  <a:spcPts val="0"/>
                </a:spcAft>
                <a:buNone/>
              </a:pPr>
              <a:endParaRPr sz="1200" b="1">
                <a:solidFill>
                  <a:srgbClr val="510C76"/>
                </a:solidFill>
                <a:latin typeface="Arial"/>
                <a:ea typeface="Arial"/>
                <a:cs typeface="Arial"/>
                <a:sym typeface="Arial"/>
              </a:endParaRPr>
            </a:p>
            <a:p>
              <a:pPr marL="0" marR="0" lvl="0" indent="0" algn="ctr" rtl="0">
                <a:spcBef>
                  <a:spcPts val="0"/>
                </a:spcBef>
                <a:spcAft>
                  <a:spcPts val="0"/>
                </a:spcAft>
                <a:buNone/>
              </a:pPr>
              <a:r>
                <a:rPr lang="en-GB" sz="1200" b="1">
                  <a:solidFill>
                    <a:srgbClr val="510C76"/>
                  </a:solidFill>
                  <a:latin typeface="Arial"/>
                  <a:ea typeface="Arial"/>
                  <a:cs typeface="Arial"/>
                  <a:sym typeface="Arial"/>
                </a:rPr>
                <a:t>Support your child to do things by themselves</a:t>
              </a:r>
              <a:endParaRPr/>
            </a:p>
          </p:txBody>
        </p:sp>
        <p:sp>
          <p:nvSpPr>
            <p:cNvPr id="182" name="Google Shape;182;p13"/>
            <p:cNvSpPr/>
            <p:nvPr/>
          </p:nvSpPr>
          <p:spPr>
            <a:xfrm>
              <a:off x="5983560" y="4005064"/>
              <a:ext cx="2448272" cy="2016224"/>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l" rtl="0">
                <a:spcBef>
                  <a:spcPts val="0"/>
                </a:spcBef>
                <a:spcAft>
                  <a:spcPts val="0"/>
                </a:spcAft>
                <a:buNone/>
              </a:pPr>
              <a:endParaRPr sz="1200">
                <a:solidFill>
                  <a:srgbClr val="510C76"/>
                </a:solidFill>
                <a:latin typeface="Arial"/>
                <a:ea typeface="Arial"/>
                <a:cs typeface="Arial"/>
                <a:sym typeface="Arial"/>
              </a:endParaRPr>
            </a:p>
            <a:p>
              <a:pPr marL="0" marR="0" lvl="0" indent="0" algn="ctr" rtl="0">
                <a:spcBef>
                  <a:spcPts val="0"/>
                </a:spcBef>
                <a:spcAft>
                  <a:spcPts val="0"/>
                </a:spcAft>
                <a:buNone/>
              </a:pPr>
              <a:endParaRPr sz="1200" b="1">
                <a:solidFill>
                  <a:srgbClr val="510C76"/>
                </a:solidFill>
                <a:latin typeface="Arial"/>
                <a:ea typeface="Arial"/>
                <a:cs typeface="Arial"/>
                <a:sym typeface="Arial"/>
              </a:endParaRPr>
            </a:p>
            <a:p>
              <a:pPr marL="0" marR="0" lvl="0" indent="0" algn="ctr" rtl="0">
                <a:spcBef>
                  <a:spcPts val="0"/>
                </a:spcBef>
                <a:spcAft>
                  <a:spcPts val="0"/>
                </a:spcAft>
                <a:buNone/>
              </a:pPr>
              <a:r>
                <a:rPr lang="en-GB" sz="1200" b="1">
                  <a:solidFill>
                    <a:srgbClr val="510C76"/>
                  </a:solidFill>
                  <a:latin typeface="Arial"/>
                  <a:ea typeface="Arial"/>
                  <a:cs typeface="Arial"/>
                  <a:sym typeface="Arial"/>
                </a:rPr>
                <a:t>Encourage your child to talk and play with others</a:t>
              </a:r>
              <a:endParaRPr/>
            </a:p>
          </p:txBody>
        </p:sp>
        <p:pic>
          <p:nvPicPr>
            <p:cNvPr id="183" name="Google Shape;183;p13"/>
            <p:cNvPicPr preferRelativeResize="0"/>
            <p:nvPr/>
          </p:nvPicPr>
          <p:blipFill rotWithShape="1">
            <a:blip r:embed="rId3">
              <a:alphaModFix/>
            </a:blip>
            <a:srcRect l="1642" t="762" r="7271" b="8151"/>
            <a:stretch/>
          </p:blipFill>
          <p:spPr>
            <a:xfrm>
              <a:off x="630221" y="1967826"/>
              <a:ext cx="2018390" cy="1393956"/>
            </a:xfrm>
            <a:prstGeom prst="rect">
              <a:avLst/>
            </a:prstGeom>
            <a:noFill/>
            <a:ln>
              <a:noFill/>
            </a:ln>
          </p:spPr>
        </p:pic>
        <p:pic>
          <p:nvPicPr>
            <p:cNvPr id="184" name="Google Shape;184;p13"/>
            <p:cNvPicPr preferRelativeResize="0"/>
            <p:nvPr/>
          </p:nvPicPr>
          <p:blipFill rotWithShape="1">
            <a:blip r:embed="rId4">
              <a:alphaModFix/>
            </a:blip>
            <a:srcRect l="20008" t="12320" r="16906" b="24035"/>
            <a:stretch/>
          </p:blipFill>
          <p:spPr>
            <a:xfrm>
              <a:off x="3331733" y="1965180"/>
              <a:ext cx="2212246" cy="1396604"/>
            </a:xfrm>
            <a:prstGeom prst="rect">
              <a:avLst/>
            </a:prstGeom>
            <a:noFill/>
            <a:ln>
              <a:noFill/>
            </a:ln>
          </p:spPr>
        </p:pic>
        <p:pic>
          <p:nvPicPr>
            <p:cNvPr id="185" name="Google Shape;185;p13"/>
            <p:cNvPicPr preferRelativeResize="0"/>
            <p:nvPr/>
          </p:nvPicPr>
          <p:blipFill rotWithShape="1">
            <a:blip r:embed="rId5">
              <a:alphaModFix/>
            </a:blip>
            <a:srcRect l="4838" t="1627" r="9802" b="13014"/>
            <a:stretch/>
          </p:blipFill>
          <p:spPr>
            <a:xfrm>
              <a:off x="630221" y="4093152"/>
              <a:ext cx="2018390" cy="1297504"/>
            </a:xfrm>
            <a:prstGeom prst="rect">
              <a:avLst/>
            </a:prstGeom>
            <a:noFill/>
            <a:ln>
              <a:noFill/>
            </a:ln>
          </p:spPr>
        </p:pic>
        <p:pic>
          <p:nvPicPr>
            <p:cNvPr id="186" name="Google Shape;186;p13"/>
            <p:cNvPicPr preferRelativeResize="0"/>
            <p:nvPr/>
          </p:nvPicPr>
          <p:blipFill rotWithShape="1">
            <a:blip r:embed="rId6">
              <a:alphaModFix/>
            </a:blip>
            <a:srcRect t="1820" b="1820"/>
            <a:stretch/>
          </p:blipFill>
          <p:spPr>
            <a:xfrm>
              <a:off x="3379928" y="4093152"/>
              <a:ext cx="2087254" cy="1297504"/>
            </a:xfrm>
            <a:prstGeom prst="rect">
              <a:avLst/>
            </a:prstGeom>
            <a:noFill/>
            <a:ln>
              <a:noFill/>
            </a:ln>
          </p:spPr>
        </p:pic>
        <p:pic>
          <p:nvPicPr>
            <p:cNvPr id="187" name="Google Shape;187;p13"/>
            <p:cNvPicPr preferRelativeResize="0"/>
            <p:nvPr/>
          </p:nvPicPr>
          <p:blipFill rotWithShape="1">
            <a:blip r:embed="rId7">
              <a:alphaModFix/>
            </a:blip>
            <a:srcRect/>
            <a:stretch/>
          </p:blipFill>
          <p:spPr>
            <a:xfrm>
              <a:off x="6184688" y="4076710"/>
              <a:ext cx="2043685" cy="1318416"/>
            </a:xfrm>
            <a:prstGeom prst="rect">
              <a:avLst/>
            </a:prstGeom>
            <a:noFill/>
            <a:ln>
              <a:noFill/>
            </a:ln>
          </p:spPr>
        </p:pic>
        <p:pic>
          <p:nvPicPr>
            <p:cNvPr id="188" name="Google Shape;188;p13"/>
            <p:cNvPicPr preferRelativeResize="0"/>
            <p:nvPr/>
          </p:nvPicPr>
          <p:blipFill rotWithShape="1">
            <a:blip r:embed="rId8">
              <a:alphaModFix/>
            </a:blip>
            <a:srcRect l="7426" t="1441" r="221" b="6207"/>
            <a:stretch/>
          </p:blipFill>
          <p:spPr>
            <a:xfrm>
              <a:off x="6108225" y="1956162"/>
              <a:ext cx="2196610" cy="1404574"/>
            </a:xfrm>
            <a:prstGeom prst="rect">
              <a:avLst/>
            </a:prstGeom>
            <a:noFill/>
            <a:ln>
              <a:noFill/>
            </a:ln>
          </p:spPr>
        </p:pic>
      </p:grpSp>
      <p:sp>
        <p:nvSpPr>
          <p:cNvPr id="16" name="TextBox 15">
            <a:extLst>
              <a:ext uri="{FF2B5EF4-FFF2-40B4-BE49-F238E27FC236}">
                <a16:creationId xmlns:a16="http://schemas.microsoft.com/office/drawing/2014/main" id="{6CB91FD5-DEA9-452A-9300-4782C0480A29}"/>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14"/>
          <p:cNvSpPr txBox="1">
            <a:spLocks noGrp="1"/>
          </p:cNvSpPr>
          <p:nvPr>
            <p:ph type="title"/>
          </p:nvPr>
        </p:nvSpPr>
        <p:spPr>
          <a:xfrm>
            <a:off x="650789" y="78698"/>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latin typeface="Arial"/>
                <a:ea typeface="Arial"/>
                <a:cs typeface="Arial"/>
                <a:sym typeface="Arial"/>
              </a:rPr>
              <a:t>SUPPORTING INDIVIDUAL NEEDS</a:t>
            </a:r>
            <a:endParaRPr/>
          </a:p>
        </p:txBody>
      </p:sp>
      <p:sp>
        <p:nvSpPr>
          <p:cNvPr id="195" name="Google Shape;195;p14"/>
          <p:cNvSpPr txBox="1">
            <a:spLocks noGrp="1"/>
          </p:cNvSpPr>
          <p:nvPr>
            <p:ph type="body" idx="4294967295"/>
          </p:nvPr>
        </p:nvSpPr>
        <p:spPr>
          <a:xfrm>
            <a:off x="1611009" y="1696516"/>
            <a:ext cx="7102935" cy="761540"/>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SzPts val="2800"/>
              <a:buNone/>
            </a:pPr>
            <a:r>
              <a:rPr lang="en-GB" sz="2800" dirty="0">
                <a:latin typeface="Arial"/>
                <a:ea typeface="Arial"/>
                <a:cs typeface="Arial"/>
                <a:sym typeface="Arial"/>
              </a:rPr>
              <a:t>Our SENCO is Miss Stubbs</a:t>
            </a:r>
            <a:endParaRPr sz="2800" dirty="0">
              <a:latin typeface="Arial"/>
              <a:ea typeface="Arial"/>
              <a:cs typeface="Arial"/>
              <a:sym typeface="Arial"/>
            </a:endParaRPr>
          </a:p>
          <a:p>
            <a:pPr marL="342900" lvl="0" indent="-165100" algn="l" rtl="0">
              <a:spcBef>
                <a:spcPts val="560"/>
              </a:spcBef>
              <a:spcAft>
                <a:spcPts val="0"/>
              </a:spcAft>
              <a:buSzPts val="2800"/>
              <a:buNone/>
            </a:pPr>
            <a:endParaRPr dirty="0"/>
          </a:p>
        </p:txBody>
      </p:sp>
      <p:pic>
        <p:nvPicPr>
          <p:cNvPr id="196" name="Google Shape;196;p14"/>
          <p:cNvPicPr preferRelativeResize="0"/>
          <p:nvPr/>
        </p:nvPicPr>
        <p:blipFill rotWithShape="1">
          <a:blip r:embed="rId3">
            <a:alphaModFix/>
          </a:blip>
          <a:srcRect/>
          <a:stretch/>
        </p:blipFill>
        <p:spPr>
          <a:xfrm>
            <a:off x="788438" y="1464387"/>
            <a:ext cx="1645143" cy="2033148"/>
          </a:xfrm>
          <a:prstGeom prst="rect">
            <a:avLst/>
          </a:prstGeom>
          <a:noFill/>
          <a:ln>
            <a:noFill/>
          </a:ln>
        </p:spPr>
      </p:pic>
      <p:sp>
        <p:nvSpPr>
          <p:cNvPr id="197" name="Google Shape;197;p14"/>
          <p:cNvSpPr/>
          <p:nvPr/>
        </p:nvSpPr>
        <p:spPr>
          <a:xfrm>
            <a:off x="2877024" y="2690185"/>
            <a:ext cx="5992656"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dk1"/>
                </a:solidFill>
                <a:latin typeface="Arial"/>
                <a:ea typeface="Arial"/>
                <a:cs typeface="Arial"/>
                <a:sym typeface="Arial"/>
              </a:rPr>
              <a:t>If you or your child’s class teacher are concerned about your child's learning and development, first talk openly together about it. </a:t>
            </a:r>
            <a:endParaRPr sz="1800" dirty="0">
              <a:solidFill>
                <a:schemeClr val="dk1"/>
              </a:solidFill>
              <a:latin typeface="Arial"/>
              <a:ea typeface="Arial"/>
              <a:cs typeface="Arial"/>
              <a:sym typeface="Arial"/>
            </a:endParaRPr>
          </a:p>
        </p:txBody>
      </p:sp>
      <p:sp>
        <p:nvSpPr>
          <p:cNvPr id="198" name="Google Shape;198;p14"/>
          <p:cNvSpPr/>
          <p:nvPr/>
        </p:nvSpPr>
        <p:spPr>
          <a:xfrm>
            <a:off x="606717" y="3729664"/>
            <a:ext cx="8262963" cy="23083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dk1"/>
                </a:solidFill>
                <a:latin typeface="Arial"/>
                <a:ea typeface="Arial"/>
                <a:cs typeface="Arial"/>
                <a:sym typeface="Arial"/>
              </a:rPr>
              <a:t>School provide a range of reasonable adjustments, adaptive teaching and additional help for children who need further support with their learning and development. This may include the support of other professionals, SEND support plans for some children, and for a small number of children, an Education and Health Care Plan (EHCP). </a:t>
            </a:r>
            <a:endParaRPr sz="1800" dirty="0">
              <a:solidFill>
                <a:schemeClr val="dk1"/>
              </a:solidFill>
              <a:latin typeface="Arial"/>
              <a:ea typeface="Arial"/>
              <a:cs typeface="Arial"/>
              <a:sym typeface="Arial"/>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r>
              <a:rPr lang="en-GB" sz="1800" dirty="0">
                <a:solidFill>
                  <a:schemeClr val="dk1"/>
                </a:solidFill>
                <a:latin typeface="Arial"/>
                <a:ea typeface="Arial"/>
                <a:cs typeface="Arial"/>
                <a:sym typeface="Arial"/>
              </a:rPr>
              <a:t>Parents/carers are consulted and involved in any discussions and decisions about their child.</a:t>
            </a:r>
            <a:endParaRPr dirty="0"/>
          </a:p>
        </p:txBody>
      </p:sp>
      <p:sp>
        <p:nvSpPr>
          <p:cNvPr id="7" name="TextBox 6">
            <a:extLst>
              <a:ext uri="{FF2B5EF4-FFF2-40B4-BE49-F238E27FC236}">
                <a16:creationId xmlns:a16="http://schemas.microsoft.com/office/drawing/2014/main" id="{5ADFBBC4-D5BD-4CF8-82E5-676EA7D5C4FA}"/>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15"/>
          <p:cNvSpPr txBox="1">
            <a:spLocks noGrp="1"/>
          </p:cNvSpPr>
          <p:nvPr>
            <p:ph type="title"/>
          </p:nvPr>
        </p:nvSpPr>
        <p:spPr>
          <a:xfrm>
            <a:off x="650789" y="78698"/>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t>SUPPORT FOR YOUR CHILD </a:t>
            </a:r>
            <a:endParaRPr/>
          </a:p>
        </p:txBody>
      </p:sp>
      <p:pic>
        <p:nvPicPr>
          <p:cNvPr id="205" name="Google Shape;205;p15"/>
          <p:cNvPicPr preferRelativeResize="0"/>
          <p:nvPr/>
        </p:nvPicPr>
        <p:blipFill rotWithShape="1">
          <a:blip r:embed="rId3">
            <a:alphaModFix/>
          </a:blip>
          <a:srcRect/>
          <a:stretch/>
        </p:blipFill>
        <p:spPr>
          <a:xfrm>
            <a:off x="317309" y="1398495"/>
            <a:ext cx="2485956" cy="1649505"/>
          </a:xfrm>
          <a:prstGeom prst="rect">
            <a:avLst/>
          </a:prstGeom>
          <a:noFill/>
          <a:ln>
            <a:noFill/>
          </a:ln>
        </p:spPr>
      </p:pic>
      <p:pic>
        <p:nvPicPr>
          <p:cNvPr id="206" name="Google Shape;206;p15"/>
          <p:cNvPicPr preferRelativeResize="0"/>
          <p:nvPr/>
        </p:nvPicPr>
        <p:blipFill rotWithShape="1">
          <a:blip r:embed="rId4">
            <a:alphaModFix/>
          </a:blip>
          <a:srcRect l="23657" t="11021" r="8004" b="20641"/>
          <a:stretch/>
        </p:blipFill>
        <p:spPr>
          <a:xfrm>
            <a:off x="9370639" y="1398494"/>
            <a:ext cx="2472802" cy="1649505"/>
          </a:xfrm>
          <a:prstGeom prst="rect">
            <a:avLst/>
          </a:prstGeom>
          <a:noFill/>
          <a:ln>
            <a:noFill/>
          </a:ln>
        </p:spPr>
      </p:pic>
      <p:pic>
        <p:nvPicPr>
          <p:cNvPr id="207" name="Google Shape;207;p15"/>
          <p:cNvPicPr preferRelativeResize="0"/>
          <p:nvPr/>
        </p:nvPicPr>
        <p:blipFill rotWithShape="1">
          <a:blip r:embed="rId5">
            <a:alphaModFix/>
          </a:blip>
          <a:srcRect l="6001" t="15248" r="9247"/>
          <a:stretch/>
        </p:blipFill>
        <p:spPr>
          <a:xfrm>
            <a:off x="9370639" y="5090160"/>
            <a:ext cx="2472802" cy="1649505"/>
          </a:xfrm>
          <a:prstGeom prst="rect">
            <a:avLst/>
          </a:prstGeom>
          <a:noFill/>
          <a:ln>
            <a:noFill/>
          </a:ln>
        </p:spPr>
      </p:pic>
      <p:pic>
        <p:nvPicPr>
          <p:cNvPr id="208" name="Google Shape;208;p15"/>
          <p:cNvPicPr preferRelativeResize="0"/>
          <p:nvPr/>
        </p:nvPicPr>
        <p:blipFill rotWithShape="1">
          <a:blip r:embed="rId6">
            <a:alphaModFix/>
          </a:blip>
          <a:srcRect l="10998" t="22479" r="48676" b="37196"/>
          <a:stretch/>
        </p:blipFill>
        <p:spPr>
          <a:xfrm>
            <a:off x="9370639" y="3244327"/>
            <a:ext cx="2472802" cy="1649505"/>
          </a:xfrm>
          <a:prstGeom prst="rect">
            <a:avLst/>
          </a:prstGeom>
          <a:noFill/>
          <a:ln>
            <a:noFill/>
          </a:ln>
        </p:spPr>
      </p:pic>
      <p:sp>
        <p:nvSpPr>
          <p:cNvPr id="209" name="Google Shape;209;p15"/>
          <p:cNvSpPr/>
          <p:nvPr/>
        </p:nvSpPr>
        <p:spPr>
          <a:xfrm>
            <a:off x="2949146" y="1398495"/>
            <a:ext cx="5951014" cy="147732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Arial"/>
                <a:ea typeface="Arial"/>
                <a:cs typeface="Arial"/>
                <a:sym typeface="Arial"/>
              </a:rPr>
              <a:t>UNIVERSAL FREE SCHOOL MEALS</a:t>
            </a:r>
            <a:endParaRPr/>
          </a:p>
          <a:p>
            <a:pPr marL="0" marR="0" lvl="0" indent="0" algn="l" rtl="0">
              <a:spcBef>
                <a:spcPts val="0"/>
              </a:spcBef>
              <a:spcAft>
                <a:spcPts val="0"/>
              </a:spcAft>
              <a:buNone/>
            </a:pPr>
            <a:r>
              <a:rPr lang="en-GB" sz="1800">
                <a:solidFill>
                  <a:schemeClr val="dk1"/>
                </a:solidFill>
                <a:latin typeface="Arial"/>
                <a:ea typeface="Arial"/>
                <a:cs typeface="Arial"/>
                <a:sym typeface="Arial"/>
              </a:rPr>
              <a:t>Currently, children in Reception, Year 1 and Year 2 in state funded schools receive a free school lunch. This is government-funded and all children are eligible, respective of parental income or situation</a:t>
            </a:r>
            <a:endParaRPr/>
          </a:p>
        </p:txBody>
      </p:sp>
      <p:sp>
        <p:nvSpPr>
          <p:cNvPr id="210" name="Google Shape;210;p15"/>
          <p:cNvSpPr/>
          <p:nvPr/>
        </p:nvSpPr>
        <p:spPr>
          <a:xfrm>
            <a:off x="317309" y="3047999"/>
            <a:ext cx="8854440" cy="360094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dirty="0">
                <a:solidFill>
                  <a:schemeClr val="dk1"/>
                </a:solidFill>
                <a:latin typeface="Arial"/>
                <a:ea typeface="Arial"/>
                <a:cs typeface="Arial"/>
                <a:sym typeface="Arial"/>
              </a:rPr>
              <a:t>Schools receive additional funding for a number of </a:t>
            </a:r>
            <a:r>
              <a:rPr lang="en-GB" sz="1600" b="1" dirty="0">
                <a:solidFill>
                  <a:schemeClr val="dk1"/>
                </a:solidFill>
                <a:latin typeface="Arial"/>
                <a:ea typeface="Arial"/>
                <a:cs typeface="Arial"/>
                <a:sym typeface="Arial"/>
              </a:rPr>
              <a:t>eligible families </a:t>
            </a:r>
            <a:r>
              <a:rPr lang="en-GB" sz="1600" dirty="0">
                <a:solidFill>
                  <a:schemeClr val="dk1"/>
                </a:solidFill>
                <a:latin typeface="Arial"/>
                <a:ea typeface="Arial"/>
                <a:cs typeface="Arial"/>
                <a:sym typeface="Arial"/>
              </a:rPr>
              <a:t>such as</a:t>
            </a:r>
            <a:endParaRPr sz="1600" dirty="0"/>
          </a:p>
          <a:p>
            <a:pPr marL="0" marR="0" lvl="0" indent="0" algn="l" rtl="0">
              <a:spcBef>
                <a:spcPts val="0"/>
              </a:spcBef>
              <a:spcAft>
                <a:spcPts val="0"/>
              </a:spcAft>
              <a:buNone/>
            </a:pPr>
            <a:r>
              <a:rPr lang="en-GB" sz="1600" dirty="0">
                <a:solidFill>
                  <a:schemeClr val="dk1"/>
                </a:solidFill>
                <a:latin typeface="Arial"/>
                <a:ea typeface="Arial"/>
                <a:cs typeface="Arial"/>
                <a:sym typeface="Arial"/>
              </a:rPr>
              <a:t>- Those with financial situations that qualify for </a:t>
            </a:r>
            <a:r>
              <a:rPr lang="en-GB" sz="1600" b="1" dirty="0">
                <a:solidFill>
                  <a:schemeClr val="dk1"/>
                </a:solidFill>
                <a:latin typeface="Arial"/>
                <a:ea typeface="Arial"/>
                <a:cs typeface="Arial"/>
                <a:sym typeface="Arial"/>
              </a:rPr>
              <a:t>free school meals </a:t>
            </a:r>
            <a:endParaRPr sz="1600" dirty="0"/>
          </a:p>
          <a:p>
            <a:pPr marL="171450" marR="0" lvl="0" indent="-171450" algn="l" rtl="0">
              <a:spcBef>
                <a:spcPts val="0"/>
              </a:spcBef>
              <a:spcAft>
                <a:spcPts val="0"/>
              </a:spcAft>
              <a:buClr>
                <a:schemeClr val="dk1"/>
              </a:buClr>
              <a:buSzPts val="1800"/>
              <a:buFont typeface="Arial"/>
              <a:buChar char="-"/>
            </a:pPr>
            <a:r>
              <a:rPr lang="en-GB" sz="1600" dirty="0">
                <a:solidFill>
                  <a:schemeClr val="dk1"/>
                </a:solidFill>
                <a:latin typeface="Arial"/>
                <a:ea typeface="Arial"/>
                <a:cs typeface="Arial"/>
                <a:sym typeface="Arial"/>
              </a:rPr>
              <a:t>Child looked after by local authority or in private foster care or has been adopted</a:t>
            </a:r>
            <a:endParaRPr sz="1600" dirty="0"/>
          </a:p>
          <a:p>
            <a:pPr marL="171450" marR="0" lvl="0" indent="-57150" algn="l" rtl="0">
              <a:spcBef>
                <a:spcPts val="0"/>
              </a:spcBef>
              <a:spcAft>
                <a:spcPts val="0"/>
              </a:spcAft>
              <a:buClr>
                <a:schemeClr val="dk1"/>
              </a:buClr>
              <a:buSzPts val="1800"/>
              <a:buFont typeface="Arial"/>
              <a:buNone/>
            </a:pPr>
            <a:endParaRPr sz="1600" dirty="0">
              <a:solidFill>
                <a:schemeClr val="dk1"/>
              </a:solidFill>
              <a:latin typeface="Arial"/>
              <a:ea typeface="Arial"/>
              <a:cs typeface="Arial"/>
              <a:sym typeface="Arial"/>
            </a:endParaRPr>
          </a:p>
          <a:p>
            <a:pPr marL="0" marR="0" lvl="0" indent="0" algn="l" rtl="0">
              <a:spcBef>
                <a:spcPts val="0"/>
              </a:spcBef>
              <a:spcAft>
                <a:spcPts val="0"/>
              </a:spcAft>
              <a:buNone/>
            </a:pPr>
            <a:r>
              <a:rPr lang="en-GB" sz="1600" dirty="0">
                <a:solidFill>
                  <a:schemeClr val="dk1"/>
                </a:solidFill>
                <a:latin typeface="Arial"/>
                <a:ea typeface="Arial"/>
                <a:cs typeface="Arial"/>
                <a:sym typeface="Arial"/>
              </a:rPr>
              <a:t>The school require all parents to complete the appropriate form to check eligibility.</a:t>
            </a:r>
            <a:endParaRPr sz="1600" dirty="0"/>
          </a:p>
          <a:p>
            <a:pPr marL="0" marR="0" lvl="0" indent="0" algn="l" rtl="0">
              <a:spcBef>
                <a:spcPts val="0"/>
              </a:spcBef>
              <a:spcAft>
                <a:spcPts val="0"/>
              </a:spcAft>
              <a:buNone/>
            </a:pPr>
            <a:r>
              <a:rPr lang="en-GB" sz="1600" dirty="0">
                <a:solidFill>
                  <a:schemeClr val="dk1"/>
                </a:solidFill>
                <a:latin typeface="Arial"/>
                <a:ea typeface="Arial"/>
                <a:cs typeface="Arial"/>
                <a:sym typeface="Arial"/>
              </a:rPr>
              <a:t>Family circumstances also change so it’s worth checking again if this happens. </a:t>
            </a:r>
          </a:p>
          <a:p>
            <a:pPr marL="0" marR="0" lvl="0" indent="0" algn="l" rtl="0">
              <a:spcBef>
                <a:spcPts val="0"/>
              </a:spcBef>
              <a:spcAft>
                <a:spcPts val="0"/>
              </a:spcAft>
              <a:buNone/>
            </a:pPr>
            <a:r>
              <a:rPr lang="en-GB" sz="1600" dirty="0">
                <a:solidFill>
                  <a:schemeClr val="dk1"/>
                </a:solidFill>
                <a:latin typeface="Arial"/>
                <a:ea typeface="Arial"/>
                <a:cs typeface="Arial"/>
                <a:sym typeface="Arial"/>
                <a:hlinkClick r:id="rId7"/>
              </a:rPr>
              <a:t>https://www.hertfordshire.gov.uk/services/schools-and-education/at-school/free-school-meals/free-school-meals.aspx</a:t>
            </a:r>
            <a:r>
              <a:rPr lang="en-GB" sz="1600" dirty="0">
                <a:solidFill>
                  <a:schemeClr val="dk1"/>
                </a:solidFill>
              </a:rPr>
              <a:t> </a:t>
            </a:r>
            <a:endParaRPr sz="1600" dirty="0">
              <a:solidFill>
                <a:schemeClr val="dk1"/>
              </a:solidFill>
              <a:latin typeface="Arial"/>
              <a:ea typeface="Arial"/>
              <a:cs typeface="Arial"/>
              <a:sym typeface="Arial"/>
            </a:endParaRPr>
          </a:p>
          <a:p>
            <a:pPr marL="0" marR="0" lvl="0" indent="0" algn="l" rtl="0">
              <a:spcBef>
                <a:spcPts val="0"/>
              </a:spcBef>
              <a:spcAft>
                <a:spcPts val="0"/>
              </a:spcAft>
              <a:buNone/>
            </a:pPr>
            <a:endParaRPr sz="1600" dirty="0">
              <a:solidFill>
                <a:schemeClr val="dk1"/>
              </a:solidFill>
              <a:latin typeface="Arial"/>
              <a:ea typeface="Arial"/>
              <a:cs typeface="Arial"/>
              <a:sym typeface="Arial"/>
            </a:endParaRPr>
          </a:p>
          <a:p>
            <a:pPr marL="0" marR="0" lvl="0" indent="0" algn="l" rtl="0">
              <a:spcBef>
                <a:spcPts val="0"/>
              </a:spcBef>
              <a:spcAft>
                <a:spcPts val="0"/>
              </a:spcAft>
              <a:buNone/>
            </a:pPr>
            <a:r>
              <a:rPr lang="en-GB" sz="1600" dirty="0">
                <a:solidFill>
                  <a:schemeClr val="dk1"/>
                </a:solidFill>
                <a:latin typeface="Arial"/>
                <a:ea typeface="Arial"/>
                <a:cs typeface="Arial"/>
                <a:sym typeface="Arial"/>
              </a:rPr>
              <a:t>If your child is eligible, the funding can be used in a range of ways to improve their educational outcome, including enrichment opportunities. </a:t>
            </a:r>
            <a:r>
              <a:rPr lang="en-GB" sz="1600" b="1" dirty="0">
                <a:solidFill>
                  <a:schemeClr val="dk1"/>
                </a:solidFill>
                <a:latin typeface="Arial"/>
                <a:ea typeface="Arial"/>
                <a:cs typeface="Arial"/>
                <a:sym typeface="Arial"/>
              </a:rPr>
              <a:t>The school is very discreet with the confidential information you provide and the way in which support in provided.</a:t>
            </a:r>
            <a:endParaRPr sz="1600" dirty="0"/>
          </a:p>
          <a:p>
            <a:pPr marL="171450" marR="0" lvl="0" indent="-57150" algn="l" rtl="0">
              <a:spcBef>
                <a:spcPts val="0"/>
              </a:spcBef>
              <a:spcAft>
                <a:spcPts val="0"/>
              </a:spcAft>
              <a:buClr>
                <a:schemeClr val="dk1"/>
              </a:buClr>
              <a:buSzPts val="1800"/>
              <a:buFont typeface="Arial"/>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p:txBody>
      </p:sp>
      <p:sp>
        <p:nvSpPr>
          <p:cNvPr id="9" name="TextBox 8">
            <a:extLst>
              <a:ext uri="{FF2B5EF4-FFF2-40B4-BE49-F238E27FC236}">
                <a16:creationId xmlns:a16="http://schemas.microsoft.com/office/drawing/2014/main" id="{756D4B58-07AE-44B0-889A-B557BAEAC535}"/>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16"/>
          <p:cNvSpPr txBox="1">
            <a:spLocks noGrp="1"/>
          </p:cNvSpPr>
          <p:nvPr>
            <p:ph type="title"/>
          </p:nvPr>
        </p:nvSpPr>
        <p:spPr>
          <a:xfrm>
            <a:off x="650789" y="78698"/>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t>KEEPING CHILDREN SAFE IS EVERYONE’S RESPONSIBILITY</a:t>
            </a:r>
            <a:endParaRPr/>
          </a:p>
        </p:txBody>
      </p:sp>
      <p:pic>
        <p:nvPicPr>
          <p:cNvPr id="217" name="Google Shape;217;p16"/>
          <p:cNvPicPr preferRelativeResize="0"/>
          <p:nvPr/>
        </p:nvPicPr>
        <p:blipFill rotWithShape="1">
          <a:blip r:embed="rId3">
            <a:alphaModFix/>
          </a:blip>
          <a:srcRect/>
          <a:stretch/>
        </p:blipFill>
        <p:spPr>
          <a:xfrm>
            <a:off x="900260" y="2763478"/>
            <a:ext cx="2085679" cy="681038"/>
          </a:xfrm>
          <a:prstGeom prst="rect">
            <a:avLst/>
          </a:prstGeom>
          <a:noFill/>
          <a:ln>
            <a:noFill/>
          </a:ln>
        </p:spPr>
      </p:pic>
      <p:pic>
        <p:nvPicPr>
          <p:cNvPr id="218" name="Google Shape;218;p16"/>
          <p:cNvPicPr preferRelativeResize="0"/>
          <p:nvPr/>
        </p:nvPicPr>
        <p:blipFill rotWithShape="1">
          <a:blip r:embed="rId4">
            <a:alphaModFix/>
          </a:blip>
          <a:srcRect/>
          <a:stretch/>
        </p:blipFill>
        <p:spPr>
          <a:xfrm>
            <a:off x="3725197" y="2350035"/>
            <a:ext cx="1059657" cy="1271588"/>
          </a:xfrm>
          <a:prstGeom prst="rect">
            <a:avLst/>
          </a:prstGeom>
          <a:noFill/>
          <a:ln>
            <a:noFill/>
          </a:ln>
        </p:spPr>
      </p:pic>
      <p:pic>
        <p:nvPicPr>
          <p:cNvPr id="219" name="Google Shape;219;p16"/>
          <p:cNvPicPr preferRelativeResize="0"/>
          <p:nvPr/>
        </p:nvPicPr>
        <p:blipFill rotWithShape="1">
          <a:blip r:embed="rId5">
            <a:alphaModFix/>
          </a:blip>
          <a:srcRect/>
          <a:stretch/>
        </p:blipFill>
        <p:spPr>
          <a:xfrm>
            <a:off x="5437450" y="2350035"/>
            <a:ext cx="1166813" cy="1166813"/>
          </a:xfrm>
          <a:prstGeom prst="rect">
            <a:avLst/>
          </a:prstGeom>
          <a:noFill/>
          <a:ln>
            <a:noFill/>
          </a:ln>
        </p:spPr>
      </p:pic>
      <p:pic>
        <p:nvPicPr>
          <p:cNvPr id="220" name="Google Shape;220;p16"/>
          <p:cNvPicPr preferRelativeResize="0"/>
          <p:nvPr/>
        </p:nvPicPr>
        <p:blipFill rotWithShape="1">
          <a:blip r:embed="rId6">
            <a:alphaModFix/>
          </a:blip>
          <a:srcRect/>
          <a:stretch/>
        </p:blipFill>
        <p:spPr>
          <a:xfrm>
            <a:off x="7256859" y="2230080"/>
            <a:ext cx="1328737" cy="1328737"/>
          </a:xfrm>
          <a:prstGeom prst="rect">
            <a:avLst/>
          </a:prstGeom>
          <a:noFill/>
          <a:ln>
            <a:noFill/>
          </a:ln>
        </p:spPr>
      </p:pic>
      <p:pic>
        <p:nvPicPr>
          <p:cNvPr id="221" name="Google Shape;221;p16"/>
          <p:cNvPicPr preferRelativeResize="0"/>
          <p:nvPr/>
        </p:nvPicPr>
        <p:blipFill rotWithShape="1">
          <a:blip r:embed="rId7">
            <a:alphaModFix/>
          </a:blip>
          <a:srcRect l="16049" t="22461" r="14519" b="8108"/>
          <a:stretch/>
        </p:blipFill>
        <p:spPr>
          <a:xfrm>
            <a:off x="1083954" y="3924294"/>
            <a:ext cx="2378652" cy="1586701"/>
          </a:xfrm>
          <a:prstGeom prst="rect">
            <a:avLst/>
          </a:prstGeom>
          <a:noFill/>
          <a:ln>
            <a:noFill/>
          </a:ln>
        </p:spPr>
      </p:pic>
      <p:pic>
        <p:nvPicPr>
          <p:cNvPr id="222" name="Google Shape;222;p16"/>
          <p:cNvPicPr preferRelativeResize="0"/>
          <p:nvPr/>
        </p:nvPicPr>
        <p:blipFill rotWithShape="1">
          <a:blip r:embed="rId8">
            <a:alphaModFix/>
          </a:blip>
          <a:srcRect/>
          <a:stretch/>
        </p:blipFill>
        <p:spPr>
          <a:xfrm>
            <a:off x="3901351" y="4258737"/>
            <a:ext cx="2378653" cy="1586702"/>
          </a:xfrm>
          <a:prstGeom prst="rect">
            <a:avLst/>
          </a:prstGeom>
          <a:noFill/>
          <a:ln>
            <a:noFill/>
          </a:ln>
        </p:spPr>
      </p:pic>
      <p:pic>
        <p:nvPicPr>
          <p:cNvPr id="223" name="Google Shape;223;p16"/>
          <p:cNvPicPr preferRelativeResize="0"/>
          <p:nvPr/>
        </p:nvPicPr>
        <p:blipFill rotWithShape="1">
          <a:blip r:embed="rId9">
            <a:alphaModFix/>
          </a:blip>
          <a:srcRect/>
          <a:stretch/>
        </p:blipFill>
        <p:spPr>
          <a:xfrm>
            <a:off x="6600542" y="3916646"/>
            <a:ext cx="1187767" cy="2270885"/>
          </a:xfrm>
          <a:prstGeom prst="rect">
            <a:avLst/>
          </a:prstGeom>
          <a:noFill/>
          <a:ln>
            <a:noFill/>
          </a:ln>
        </p:spPr>
      </p:pic>
      <p:sp>
        <p:nvSpPr>
          <p:cNvPr id="10" name="TextBox 9">
            <a:extLst>
              <a:ext uri="{FF2B5EF4-FFF2-40B4-BE49-F238E27FC236}">
                <a16:creationId xmlns:a16="http://schemas.microsoft.com/office/drawing/2014/main" id="{946F0930-6CF8-407B-8EAE-487254C7CAE3}"/>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17"/>
          <p:cNvSpPr txBox="1">
            <a:spLocks noGrp="1"/>
          </p:cNvSpPr>
          <p:nvPr>
            <p:ph type="title"/>
          </p:nvPr>
        </p:nvSpPr>
        <p:spPr>
          <a:xfrm>
            <a:off x="650789" y="56635"/>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t>KEEPING CHILDREN SAFE IS EVERYONE’S RESPONSIBILITY</a:t>
            </a:r>
            <a:endParaRPr/>
          </a:p>
        </p:txBody>
      </p:sp>
      <p:sp>
        <p:nvSpPr>
          <p:cNvPr id="230" name="Google Shape;230;p17"/>
          <p:cNvSpPr txBox="1">
            <a:spLocks noGrp="1"/>
          </p:cNvSpPr>
          <p:nvPr>
            <p:ph type="body" idx="4294967295"/>
          </p:nvPr>
        </p:nvSpPr>
        <p:spPr>
          <a:xfrm>
            <a:off x="726049" y="1600200"/>
            <a:ext cx="2327928" cy="551329"/>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2800"/>
              <a:buNone/>
            </a:pPr>
            <a:r>
              <a:rPr lang="en-GB"/>
              <a:t>You…</a:t>
            </a:r>
            <a:endParaRPr/>
          </a:p>
        </p:txBody>
      </p:sp>
      <p:pic>
        <p:nvPicPr>
          <p:cNvPr id="231" name="Google Shape;231;p17"/>
          <p:cNvPicPr preferRelativeResize="0"/>
          <p:nvPr/>
        </p:nvPicPr>
        <p:blipFill rotWithShape="1">
          <a:blip r:embed="rId3">
            <a:alphaModFix/>
          </a:blip>
          <a:srcRect l="718" t="15538" r="34424" b="19604"/>
          <a:stretch/>
        </p:blipFill>
        <p:spPr>
          <a:xfrm>
            <a:off x="795726" y="2358371"/>
            <a:ext cx="1698675" cy="1275006"/>
          </a:xfrm>
          <a:prstGeom prst="rect">
            <a:avLst/>
          </a:prstGeom>
          <a:noFill/>
          <a:ln>
            <a:noFill/>
          </a:ln>
        </p:spPr>
      </p:pic>
      <p:pic>
        <p:nvPicPr>
          <p:cNvPr id="232" name="Google Shape;232;p17"/>
          <p:cNvPicPr preferRelativeResize="0"/>
          <p:nvPr/>
        </p:nvPicPr>
        <p:blipFill rotWithShape="1">
          <a:blip r:embed="rId4">
            <a:alphaModFix/>
          </a:blip>
          <a:srcRect l="23105" t="27833" r="12759"/>
          <a:stretch/>
        </p:blipFill>
        <p:spPr>
          <a:xfrm>
            <a:off x="4533927" y="2358371"/>
            <a:ext cx="1698675" cy="1275005"/>
          </a:xfrm>
          <a:prstGeom prst="rect">
            <a:avLst/>
          </a:prstGeom>
          <a:noFill/>
          <a:ln>
            <a:noFill/>
          </a:ln>
        </p:spPr>
      </p:pic>
      <p:pic>
        <p:nvPicPr>
          <p:cNvPr id="233" name="Google Shape;233;p17"/>
          <p:cNvPicPr preferRelativeResize="0"/>
          <p:nvPr/>
        </p:nvPicPr>
        <p:blipFill rotWithShape="1">
          <a:blip r:embed="rId5">
            <a:alphaModFix/>
          </a:blip>
          <a:srcRect l="6583" r="6583"/>
          <a:stretch/>
        </p:blipFill>
        <p:spPr>
          <a:xfrm>
            <a:off x="6403028" y="2358371"/>
            <a:ext cx="1698675" cy="1275006"/>
          </a:xfrm>
          <a:prstGeom prst="rect">
            <a:avLst/>
          </a:prstGeom>
          <a:noFill/>
          <a:ln>
            <a:noFill/>
          </a:ln>
        </p:spPr>
      </p:pic>
      <p:pic>
        <p:nvPicPr>
          <p:cNvPr id="234" name="Google Shape;234;p17"/>
          <p:cNvPicPr preferRelativeResize="0"/>
          <p:nvPr/>
        </p:nvPicPr>
        <p:blipFill rotWithShape="1">
          <a:blip r:embed="rId6">
            <a:alphaModFix/>
          </a:blip>
          <a:srcRect/>
          <a:stretch/>
        </p:blipFill>
        <p:spPr>
          <a:xfrm>
            <a:off x="4536996" y="3783962"/>
            <a:ext cx="1698675" cy="1275006"/>
          </a:xfrm>
          <a:prstGeom prst="rect">
            <a:avLst/>
          </a:prstGeom>
          <a:noFill/>
          <a:ln>
            <a:noFill/>
          </a:ln>
        </p:spPr>
      </p:pic>
      <p:pic>
        <p:nvPicPr>
          <p:cNvPr id="235" name="Google Shape;235;p17"/>
          <p:cNvPicPr preferRelativeResize="0"/>
          <p:nvPr/>
        </p:nvPicPr>
        <p:blipFill rotWithShape="1">
          <a:blip r:embed="rId7">
            <a:alphaModFix/>
          </a:blip>
          <a:srcRect l="-261" t="6223" r="261" b="22572"/>
          <a:stretch/>
        </p:blipFill>
        <p:spPr>
          <a:xfrm>
            <a:off x="2660384" y="3783962"/>
            <a:ext cx="1698675" cy="1275006"/>
          </a:xfrm>
          <a:prstGeom prst="rect">
            <a:avLst/>
          </a:prstGeom>
          <a:noFill/>
          <a:ln>
            <a:noFill/>
          </a:ln>
        </p:spPr>
      </p:pic>
      <p:pic>
        <p:nvPicPr>
          <p:cNvPr id="236" name="Google Shape;236;p17"/>
          <p:cNvPicPr preferRelativeResize="0"/>
          <p:nvPr/>
        </p:nvPicPr>
        <p:blipFill rotWithShape="1">
          <a:blip r:embed="rId8">
            <a:alphaModFix/>
          </a:blip>
          <a:srcRect l="14034" t="26038" r="29644" b="10588"/>
          <a:stretch/>
        </p:blipFill>
        <p:spPr>
          <a:xfrm>
            <a:off x="795725" y="3783962"/>
            <a:ext cx="1698675" cy="1275006"/>
          </a:xfrm>
          <a:prstGeom prst="rect">
            <a:avLst/>
          </a:prstGeom>
          <a:noFill/>
          <a:ln>
            <a:noFill/>
          </a:ln>
        </p:spPr>
      </p:pic>
      <p:pic>
        <p:nvPicPr>
          <p:cNvPr id="237" name="Google Shape;237;p17"/>
          <p:cNvPicPr preferRelativeResize="0"/>
          <p:nvPr/>
        </p:nvPicPr>
        <p:blipFill rotWithShape="1">
          <a:blip r:embed="rId9">
            <a:alphaModFix/>
          </a:blip>
          <a:srcRect l="18960" t="8563" r="7389" b="8563"/>
          <a:stretch/>
        </p:blipFill>
        <p:spPr>
          <a:xfrm>
            <a:off x="6403481" y="3783962"/>
            <a:ext cx="1698675" cy="1275006"/>
          </a:xfrm>
          <a:prstGeom prst="rect">
            <a:avLst/>
          </a:prstGeom>
          <a:noFill/>
          <a:ln>
            <a:noFill/>
          </a:ln>
        </p:spPr>
      </p:pic>
      <p:pic>
        <p:nvPicPr>
          <p:cNvPr id="238" name="Google Shape;238;p17"/>
          <p:cNvPicPr preferRelativeResize="0"/>
          <p:nvPr/>
        </p:nvPicPr>
        <p:blipFill rotWithShape="1">
          <a:blip r:embed="rId10">
            <a:alphaModFix/>
          </a:blip>
          <a:srcRect/>
          <a:stretch/>
        </p:blipFill>
        <p:spPr>
          <a:xfrm>
            <a:off x="3000431" y="2358371"/>
            <a:ext cx="1113808" cy="1168600"/>
          </a:xfrm>
          <a:prstGeom prst="rect">
            <a:avLst/>
          </a:prstGeom>
          <a:noFill/>
          <a:ln>
            <a:noFill/>
          </a:ln>
        </p:spPr>
      </p:pic>
      <p:sp>
        <p:nvSpPr>
          <p:cNvPr id="12" name="TextBox 11">
            <a:extLst>
              <a:ext uri="{FF2B5EF4-FFF2-40B4-BE49-F238E27FC236}">
                <a16:creationId xmlns:a16="http://schemas.microsoft.com/office/drawing/2014/main" id="{9727E33F-D182-492A-B6B2-2B20813B66F8}"/>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18"/>
          <p:cNvSpPr txBox="1">
            <a:spLocks noGrp="1"/>
          </p:cNvSpPr>
          <p:nvPr>
            <p:ph type="title"/>
          </p:nvPr>
        </p:nvSpPr>
        <p:spPr>
          <a:xfrm>
            <a:off x="650789" y="78698"/>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t>HOW WE COMMUNICATE WITH YOU</a:t>
            </a:r>
            <a:endParaRPr/>
          </a:p>
        </p:txBody>
      </p:sp>
      <p:sp>
        <p:nvSpPr>
          <p:cNvPr id="245" name="Google Shape;245;p18"/>
          <p:cNvSpPr txBox="1">
            <a:spLocks noGrp="1"/>
          </p:cNvSpPr>
          <p:nvPr>
            <p:ph type="body" idx="4294967295"/>
          </p:nvPr>
        </p:nvSpPr>
        <p:spPr>
          <a:xfrm>
            <a:off x="661850" y="1452715"/>
            <a:ext cx="7502013" cy="3952569"/>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E28700"/>
              </a:buClr>
              <a:buSzPts val="1800"/>
              <a:buNone/>
            </a:pPr>
            <a:r>
              <a:rPr lang="en-GB" sz="1800">
                <a:latin typeface="Arial"/>
                <a:ea typeface="Arial"/>
                <a:cs typeface="Arial"/>
                <a:sym typeface="Arial"/>
              </a:rPr>
              <a:t>Communication is so important. It plays a huge role in ensuring that you are regularly sharing information with us to best support your child. </a:t>
            </a:r>
            <a:endParaRPr/>
          </a:p>
          <a:p>
            <a:pPr marL="0" lvl="0" indent="0" algn="l" rtl="0">
              <a:spcBef>
                <a:spcPts val="360"/>
              </a:spcBef>
              <a:spcAft>
                <a:spcPts val="0"/>
              </a:spcAft>
              <a:buClr>
                <a:srgbClr val="E28700"/>
              </a:buClr>
              <a:buSzPts val="1800"/>
              <a:buNone/>
            </a:pPr>
            <a:r>
              <a:rPr lang="en-GB" sz="1800">
                <a:latin typeface="Arial"/>
                <a:ea typeface="Arial"/>
                <a:cs typeface="Arial"/>
                <a:sym typeface="Arial"/>
              </a:rPr>
              <a:t>We do this by…</a:t>
            </a:r>
            <a:endParaRPr/>
          </a:p>
          <a:p>
            <a:pPr marL="342900" lvl="0" indent="-342900" algn="l" rtl="0">
              <a:spcBef>
                <a:spcPts val="320"/>
              </a:spcBef>
              <a:spcAft>
                <a:spcPts val="0"/>
              </a:spcAft>
              <a:buClr>
                <a:schemeClr val="accent1"/>
              </a:buClr>
              <a:buSzPts val="1600"/>
              <a:buChar char="•"/>
            </a:pPr>
            <a:r>
              <a:rPr lang="en-GB" sz="1600">
                <a:latin typeface="Arial"/>
                <a:ea typeface="Arial"/>
                <a:cs typeface="Arial"/>
                <a:sym typeface="Arial"/>
              </a:rPr>
              <a:t>Daily chats at drop off and pick up time</a:t>
            </a:r>
            <a:endParaRPr/>
          </a:p>
          <a:p>
            <a:pPr marL="342900" lvl="0" indent="-342900" algn="l" rtl="0">
              <a:spcBef>
                <a:spcPts val="320"/>
              </a:spcBef>
              <a:spcAft>
                <a:spcPts val="0"/>
              </a:spcAft>
              <a:buClr>
                <a:schemeClr val="accent1"/>
              </a:buClr>
              <a:buSzPts val="1600"/>
              <a:buChar char="•"/>
            </a:pPr>
            <a:r>
              <a:rPr lang="en-GB" sz="1600">
                <a:latin typeface="Arial"/>
                <a:ea typeface="Arial"/>
                <a:cs typeface="Arial"/>
                <a:sym typeface="Arial"/>
              </a:rPr>
              <a:t>Termly parent consultation meetings</a:t>
            </a:r>
            <a:endParaRPr/>
          </a:p>
          <a:p>
            <a:pPr marL="342900" lvl="0" indent="-342900" algn="l" rtl="0">
              <a:spcBef>
                <a:spcPts val="320"/>
              </a:spcBef>
              <a:spcAft>
                <a:spcPts val="0"/>
              </a:spcAft>
              <a:buClr>
                <a:schemeClr val="accent1"/>
              </a:buClr>
              <a:buSzPts val="1600"/>
              <a:buChar char="•"/>
            </a:pPr>
            <a:r>
              <a:rPr lang="en-GB" sz="1600">
                <a:latin typeface="Arial"/>
                <a:ea typeface="Arial"/>
                <a:cs typeface="Arial"/>
                <a:sym typeface="Arial"/>
              </a:rPr>
              <a:t>Stay and Play session</a:t>
            </a:r>
            <a:endParaRPr sz="1600">
              <a:latin typeface="Arial"/>
              <a:ea typeface="Arial"/>
              <a:cs typeface="Arial"/>
              <a:sym typeface="Arial"/>
            </a:endParaRPr>
          </a:p>
          <a:p>
            <a:pPr marL="342900" lvl="0" indent="-342900" algn="l" rtl="0">
              <a:spcBef>
                <a:spcPts val="320"/>
              </a:spcBef>
              <a:spcAft>
                <a:spcPts val="0"/>
              </a:spcAft>
              <a:buClr>
                <a:schemeClr val="accent1"/>
              </a:buClr>
              <a:buSzPts val="1600"/>
              <a:buChar char="•"/>
            </a:pPr>
            <a:r>
              <a:rPr lang="en-GB" sz="1600">
                <a:latin typeface="Arial"/>
                <a:ea typeface="Arial"/>
                <a:cs typeface="Arial"/>
                <a:sym typeface="Arial"/>
              </a:rPr>
              <a:t>Newsletters</a:t>
            </a:r>
            <a:endParaRPr/>
          </a:p>
          <a:p>
            <a:pPr marL="342900" lvl="0" indent="-342900" algn="l" rtl="0">
              <a:spcBef>
                <a:spcPts val="320"/>
              </a:spcBef>
              <a:spcAft>
                <a:spcPts val="0"/>
              </a:spcAft>
              <a:buClr>
                <a:schemeClr val="accent1"/>
              </a:buClr>
              <a:buSzPts val="1600"/>
              <a:buChar char="•"/>
            </a:pPr>
            <a:r>
              <a:rPr lang="en-GB" sz="1600">
                <a:latin typeface="Arial"/>
                <a:ea typeface="Arial"/>
                <a:cs typeface="Arial"/>
                <a:sym typeface="Arial"/>
              </a:rPr>
              <a:t>Notice board </a:t>
            </a:r>
            <a:endParaRPr sz="1600" i="1">
              <a:latin typeface="Arial"/>
              <a:ea typeface="Arial"/>
              <a:cs typeface="Arial"/>
              <a:sym typeface="Arial"/>
            </a:endParaRPr>
          </a:p>
          <a:p>
            <a:pPr marL="342900" lvl="0" indent="-342900" algn="l" rtl="0">
              <a:spcBef>
                <a:spcPts val="320"/>
              </a:spcBef>
              <a:spcAft>
                <a:spcPts val="0"/>
              </a:spcAft>
              <a:buClr>
                <a:schemeClr val="accent1"/>
              </a:buClr>
              <a:buSzPts val="1600"/>
              <a:buChar char="•"/>
            </a:pPr>
            <a:r>
              <a:rPr lang="en-GB" sz="1600">
                <a:latin typeface="Arial"/>
                <a:ea typeface="Arial"/>
                <a:cs typeface="Arial"/>
                <a:sym typeface="Arial"/>
              </a:rPr>
              <a:t>Email </a:t>
            </a:r>
            <a:endParaRPr sz="1600">
              <a:latin typeface="Arial"/>
              <a:ea typeface="Arial"/>
              <a:cs typeface="Arial"/>
              <a:sym typeface="Arial"/>
            </a:endParaRPr>
          </a:p>
          <a:p>
            <a:pPr marL="342900" lvl="0" indent="-342900" algn="l" rtl="0">
              <a:spcBef>
                <a:spcPts val="320"/>
              </a:spcBef>
              <a:spcAft>
                <a:spcPts val="0"/>
              </a:spcAft>
              <a:buClr>
                <a:schemeClr val="accent1"/>
              </a:buClr>
              <a:buSzPts val="1600"/>
              <a:buChar char="•"/>
            </a:pPr>
            <a:r>
              <a:rPr lang="en-GB" sz="1600">
                <a:latin typeface="Arial"/>
                <a:ea typeface="Arial"/>
                <a:cs typeface="Arial"/>
                <a:sym typeface="Arial"/>
              </a:rPr>
              <a:t>School Website </a:t>
            </a:r>
            <a:endParaRPr sz="1600" i="1">
              <a:latin typeface="Arial"/>
              <a:ea typeface="Arial"/>
              <a:cs typeface="Arial"/>
              <a:sym typeface="Arial"/>
            </a:endParaRPr>
          </a:p>
        </p:txBody>
      </p:sp>
      <p:pic>
        <p:nvPicPr>
          <p:cNvPr id="246" name="Google Shape;246;p18" descr="A picture containing circle&#10;&#10;Description automatically generated"/>
          <p:cNvPicPr preferRelativeResize="0"/>
          <p:nvPr/>
        </p:nvPicPr>
        <p:blipFill rotWithShape="1">
          <a:blip r:embed="rId3">
            <a:alphaModFix/>
          </a:blip>
          <a:srcRect/>
          <a:stretch/>
        </p:blipFill>
        <p:spPr>
          <a:xfrm>
            <a:off x="536339" y="4859707"/>
            <a:ext cx="6378438" cy="999289"/>
          </a:xfrm>
          <a:prstGeom prst="rect">
            <a:avLst/>
          </a:prstGeom>
          <a:noFill/>
          <a:ln>
            <a:noFill/>
          </a:ln>
        </p:spPr>
      </p:pic>
      <p:sp>
        <p:nvSpPr>
          <p:cNvPr id="5" name="TextBox 4">
            <a:extLst>
              <a:ext uri="{FF2B5EF4-FFF2-40B4-BE49-F238E27FC236}">
                <a16:creationId xmlns:a16="http://schemas.microsoft.com/office/drawing/2014/main" id="{52DFA50C-62E8-4287-9E5F-61377E3F8086}"/>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9"/>
          <p:cNvSpPr txBox="1">
            <a:spLocks noGrp="1"/>
          </p:cNvSpPr>
          <p:nvPr>
            <p:ph type="title"/>
          </p:nvPr>
        </p:nvSpPr>
        <p:spPr>
          <a:xfrm>
            <a:off x="650789" y="78698"/>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t>SCHOOL READINESS</a:t>
            </a:r>
            <a:endParaRPr/>
          </a:p>
        </p:txBody>
      </p:sp>
      <p:sp>
        <p:nvSpPr>
          <p:cNvPr id="252" name="Google Shape;252;p19" descr="https://attachments.office.net/owa/helen.bowden%40oakwood.herts.sch.uk/service.svc/s/GetAttachmentThumbnail?id=AAkALgAAAAAAHYQDEapmEc2byACqAC%2FEWg0AKUzV4cd8FEWepQTQh%2F68NgAA%2ByaSLQAAARIAEACDMCZkRpZBS6B28pLubFbX&amp;thumbnailType=2&amp;token=eyJhbGciOiJSUzI1NiIsInR5cCI6IkpXVCIsImtpZCI6Ikg5S0V2emVIVzRJVk1yQ2hSK0d5bmNIdFMzOD0iLCJ4NXQiOiJIOUtFdnplSFc0SVZNckNoUitHeW5jSHRTMzg9Iiwibm9uY2UiOiJhTTg2SjFvRDVXSjBySkVkR0MxeExWb1dvR2cwMjRJYXNsOTJ5RTB3NnRaZ09CbGpiclowSXNvNzZMX21waEIyWTFGSVlxOC1sTGF4emJnN3pQWnRNS3JEZmdJeTltZEs2UGtDYjk4UEFpOHVuUFU3clRsU1hXdzZEOXhiVkR2Nm84TkEwc01kbWFqbGQzYjNtbFBtNDJCYnNLRUFEdTUtNjZEajNwc3J3Q28iLCJpc3Nsb2MiOiJDV1hQMTIzTUI1Mzk2Iiwic3JzbiI6NjM4ODQ5NjA0Njg0NjA4NDc5fQ.eyJzYXAtdmVyc2lvbiI6IjMyIiwiYXBwaWQiOiJhZjNlYmJiYS1jMjNmLTQ5MmEtYWE5My04MzQyMTY5NmVjNGIiLCJpc3NyaW5nIjoiV1ciLCJhcHBpZGFjciI6IjIiLCJhcHBfZGlzcGxheW5hbWUiOiIiLCJ1dGkiOiJmMjMzYzM3Yi00NGEwLTQxNGYtOWQ5OS0wYWM5NjFiMGY0NGEiLCJpYXQiOjE3NDk0ODI4NDgsInZlciI6IlNUSS5Vc2VyLkNhbGxiYWNrVG9rZW4uVjEiLCJ0aWQiOiJjNDk2ZmVmMWY3M2E0ZGYzYmYwOGEyZTNhNjY5MTFmMSIsInRydXN0ZWRmb3JkZWxlZ2F0aW9uIjoiZmFsc2UiLCJ0b3BvbG9neSI6IntcIlR5cGVcIjpcIk1hY2hpbmVcIixcIlZhbHVlXCI6XCJDV1hQMTIzTUI1Mzk2LkdCUlAxMjMuUFJPRC5PVVRMT09LLkNPTVwifSIsInJlcXVlc3Rvcl9hcHBpZCI6IjE1N2NkZmJmLTczOTgtNGE1Ni05NmMzLWU5M2U5YWIzMDliNSIsInJlcXVlc3Rvcl9hcHBfZGlzcGxheW5hbWUiOiJPZmZpY2UgMzY1IEV4Y2hhbmdlIE1pY3Jvc2VydmljZSIsInNjcCI6Ik93YUF0dGFjaG1lbnRzLlJlYWQiLCJvaWQiOiI2YTJmYzU0ZS05NGQyLTQ3YTUtYWFlZC0wMGVmMjY4NDY0MDIiLCJwdWlkIjoiMTAwMzIwMDM4NjJDRTg2QyIsInNtdHAiOiJoZWxlbi5ib3dkZW5Ab2Frd29vZC5oZXJ0cy5zY2gudWsiLCJ1cG4iOiJoZWxlbi5ib3dkZW5Ab2Frd29vZC5oZXJ0cy5zY2gudWsiLCJ1c2VyY2FsbGJhY2t1c2VyY29udGV4dGlkIjoiNGIxNTk0ODNhMjc3NDhjNmJkZDI2MTI5YTRmOWNjMGYiLCJzaWduaW5fc3RhdGUiOiJrbXNpIiwiZXBrIjoie1wia3R5XCI6XCJSU0FcIixcIm5cIjpcInpuajRtRm5iZm9KMlRQc2tZS3p3Z214cW5LOGlYZWdGZTI1cURRd3dRcDdRUGZBbGhfby1SYktsaTFTUGNrMGZOZUMtVnhzb0FsWTdFOGNRNXJMV2xCOW5Lc1Y4QXFNdUtIQWpJdk5iM3NCQ0p0QjRkb1YwdG9TUXAtUVhHNWZlOHBsMnlEWG42RE9aNUx3aTJ2UEVUWTBSUXEyUEJoWFRCODNPd09iUHY5NWpqM0hteWtvV1UwUm1hQm8tMW9uNTBNemtWdnVOYjk2STFuODhGS2M0dlExbGJ0bFBRcGhGLUxFNlVPWWtleGhrelRYMDl2Y3NnaE1CXy1CTXNudkFUTER4bHVsekJkM0pHeWM4UjJJYkx6aXd4V3BNb0E2R2dPdF9qSmNkR18xR1RScnhKa0g5eWNENk5acWQ0UUJCcTV3OEU5SElJeUEtQW5nNW54TUpDUVwiLFwiZVwiOlwiQVFBQlwiLFwiYWxnXCI6XCJSUzI1NlwiLFwiZXhwXCI6XCIxNzQ5NTcyNjA4XCIsXCJleHBfZGlmZlwiOlwiODY0MDBcIixcImtpZFwiOlwiOGl0NHc1OXVpQVVtN2FhX1A2alRyaVZ5djBNXCJ9LmZpWk5LNlBpR3ZZejJDZU8zdHltMHBKMk5URzhLdXF3LzRDTENCdlFHV3BHUTMyaGVtWVBSOXdEN214a0hwQVNYdGN3UGVjcE1qR0tQYklMbno1bTRYKzdaTEowdlRmUUhiOEFGQkF2WSt5SWpMYmJjM0w0NlFOL242V1JnVlJneGxUM1h5bWIwMng2a3BMZlRjbEVKd3lneGZPczlCSG01WXBqdWhsMzVKZ2J1Sk41NHZ5aE9ZWWhXMEp5Y0Z0encrdVY2WjVZZGFtQmRiTDl4THRwcFYwb0hNSXFQMTh3WVpVallwYnpWQkZrdlFPaVJsajVnNlEyeUZDcEwrUUhrUlllNDhXejBKMW1ESE1HSmRSdVpleGlpM3NzTGNPMmg5ZzlWS1ovT0t3aWRJLzU0bmxEbkE5Z2l5SlRSQllhSFpnMkdVcUc5bWRRdzZRU3BMcDUrZz09IiwibmJmIjoxNzQ5NDgyODQ4LCJleHAiOjE3NDk0ODMxNDgsImlzcyI6Imh0dHBzOi8vc3Vic3RyYXRlLm9mZmljZS5jb20vc3RzLyIsImF1ZCI6Imh0dHBzOi8vb3V0bG9vay5vZmZpY2UuY29tIiwic3NlYyI6IkU3WkwycE9DV1c4Z09hYWkifQ.vLtRnhQ8_dwzyasLnvvl3SleznVlQHd5iaG4X-6X3CZg7-qVNZ1PjW2plsVtukycoeT8amKWE-MkXzaxGm_wrqydjBuRMyFj2WVUEyUU3Smpv_Wl5tJZMtTsl4oDGyKlPzVJq-igQ0gUSCILL2fY_Hje1mJ255-WxCWNl36UbeTEMkkpwLKGeCT-VAusq58GTd4vpmSrKrCKGDzoJE93075L4oXU41RtvpAREVTpgcvtNInlZ4WtI1iGb2xcxEhIIRbpKBEuJMDJMEqGX6zMBYmde3CsqKn9d7rCJHE08UwmnA32AZhqfg7BkG2-jAgMxhTgAeb1qDKBvLgQ2L7UFA&amp;X-OWA-CANARY=X-OWA-CANARY_cookie_is_null_or_empty&amp;owa=outlook.office.com&amp;scriptVer=20250530004.10&amp;clientId=2F5418A637EF4CEE926D7DD4377C7BAC&amp;animation=true"/>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pic>
        <p:nvPicPr>
          <p:cNvPr id="253" name="Google Shape;253;p19"/>
          <p:cNvPicPr preferRelativeResize="0"/>
          <p:nvPr/>
        </p:nvPicPr>
        <p:blipFill rotWithShape="1">
          <a:blip r:embed="rId3">
            <a:alphaModFix/>
          </a:blip>
          <a:srcRect/>
          <a:stretch/>
        </p:blipFill>
        <p:spPr>
          <a:xfrm>
            <a:off x="2000859" y="1637881"/>
            <a:ext cx="5177014" cy="4981365"/>
          </a:xfrm>
          <a:prstGeom prst="rect">
            <a:avLst/>
          </a:prstGeom>
          <a:noFill/>
          <a:ln>
            <a:noFill/>
          </a:ln>
        </p:spPr>
      </p:pic>
    </p:spTree>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20"/>
          <p:cNvSpPr txBox="1">
            <a:spLocks noGrp="1"/>
          </p:cNvSpPr>
          <p:nvPr>
            <p:ph type="title"/>
          </p:nvPr>
        </p:nvSpPr>
        <p:spPr>
          <a:xfrm>
            <a:off x="457200" y="78698"/>
            <a:ext cx="7063946"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latin typeface="Arial"/>
                <a:ea typeface="Arial"/>
                <a:cs typeface="Arial"/>
                <a:sym typeface="Arial"/>
              </a:rPr>
              <a:t>FUTURE DATES FOR YOUR DIARY</a:t>
            </a:r>
            <a:endParaRPr/>
          </a:p>
        </p:txBody>
      </p:sp>
      <p:graphicFrame>
        <p:nvGraphicFramePr>
          <p:cNvPr id="260" name="Google Shape;260;p20"/>
          <p:cNvGraphicFramePr/>
          <p:nvPr/>
        </p:nvGraphicFramePr>
        <p:xfrm>
          <a:off x="952500" y="2476500"/>
          <a:ext cx="7239000" cy="2377260"/>
        </p:xfrm>
        <a:graphic>
          <a:graphicData uri="http://schemas.openxmlformats.org/drawingml/2006/table">
            <a:tbl>
              <a:tblPr>
                <a:noFill/>
                <a:tableStyleId>{988C72D6-DE7A-4F39-A364-F2F6766D7641}</a:tableStyleId>
              </a:tblPr>
              <a:tblGrid>
                <a:gridCol w="3619500">
                  <a:extLst>
                    <a:ext uri="{9D8B030D-6E8A-4147-A177-3AD203B41FA5}">
                      <a16:colId xmlns:a16="http://schemas.microsoft.com/office/drawing/2014/main" val="20000"/>
                    </a:ext>
                  </a:extLst>
                </a:gridCol>
                <a:gridCol w="3619500">
                  <a:extLst>
                    <a:ext uri="{9D8B030D-6E8A-4147-A177-3AD203B41FA5}">
                      <a16:colId xmlns:a16="http://schemas.microsoft.com/office/drawing/2014/main" val="20001"/>
                    </a:ext>
                  </a:extLst>
                </a:gridCol>
              </a:tblGrid>
              <a:tr h="381000">
                <a:tc>
                  <a:txBody>
                    <a:bodyPr/>
                    <a:lstStyle/>
                    <a:p>
                      <a:pPr marL="0" lvl="0" indent="0" algn="l" rtl="0">
                        <a:spcBef>
                          <a:spcPts val="0"/>
                        </a:spcBef>
                        <a:spcAft>
                          <a:spcPts val="0"/>
                        </a:spcAft>
                        <a:buNone/>
                      </a:pPr>
                      <a:r>
                        <a:rPr lang="en-GB"/>
                        <a:t>Stay and Play transition morning</a:t>
                      </a:r>
                      <a:endParaRPr/>
                    </a:p>
                  </a:txBody>
                  <a:tcPr marL="91425" marR="91425" marT="91425" marB="91425"/>
                </a:tc>
                <a:tc>
                  <a:txBody>
                    <a:bodyPr/>
                    <a:lstStyle/>
                    <a:p>
                      <a:pPr marL="0" lvl="0" indent="0" algn="l" rtl="0">
                        <a:spcBef>
                          <a:spcPts val="0"/>
                        </a:spcBef>
                        <a:spcAft>
                          <a:spcPts val="0"/>
                        </a:spcAft>
                        <a:buNone/>
                      </a:pPr>
                      <a:r>
                        <a:rPr lang="en-GB"/>
                        <a:t>Thursday 9th July 10am- 11:30am</a:t>
                      </a:r>
                      <a:endParaRPr/>
                    </a:p>
                  </a:txBody>
                  <a:tcPr marL="91425" marR="91425" marT="91425" marB="91425"/>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a:t>Family meetings</a:t>
                      </a:r>
                      <a:endParaRPr/>
                    </a:p>
                  </a:txBody>
                  <a:tcPr marL="91425" marR="91425" marT="91425" marB="91425"/>
                </a:tc>
                <a:tc>
                  <a:txBody>
                    <a:bodyPr/>
                    <a:lstStyle/>
                    <a:p>
                      <a:pPr marL="0" lvl="0" indent="0" algn="l" rtl="0">
                        <a:spcBef>
                          <a:spcPts val="0"/>
                        </a:spcBef>
                        <a:spcAft>
                          <a:spcPts val="0"/>
                        </a:spcAft>
                        <a:buNone/>
                      </a:pPr>
                      <a:r>
                        <a:rPr lang="en-GB"/>
                        <a:t>Thursday 3rd and Friday 4th September</a:t>
                      </a:r>
                      <a:endParaRPr/>
                    </a:p>
                  </a:txBody>
                  <a:tcPr marL="91425" marR="91425" marT="91425" marB="91425"/>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a:t>Children attend for half days</a:t>
                      </a:r>
                      <a:endParaRPr/>
                    </a:p>
                  </a:txBody>
                  <a:tcPr marL="91425" marR="91425" marT="91425" marB="91425"/>
                </a:tc>
                <a:tc>
                  <a:txBody>
                    <a:bodyPr/>
                    <a:lstStyle/>
                    <a:p>
                      <a:pPr marL="0" lvl="0" indent="0" algn="l" rtl="0">
                        <a:spcBef>
                          <a:spcPts val="0"/>
                        </a:spcBef>
                        <a:spcAft>
                          <a:spcPts val="0"/>
                        </a:spcAft>
                        <a:buNone/>
                      </a:pPr>
                      <a:r>
                        <a:rPr lang="en-GB"/>
                        <a:t>Monday 7th and Tuesday 8th September</a:t>
                      </a:r>
                      <a:endParaRPr/>
                    </a:p>
                  </a:txBody>
                  <a:tcPr marL="91425" marR="91425" marT="91425" marB="91425"/>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en-GB"/>
                        <a:t>Children attend for full days</a:t>
                      </a:r>
                      <a:endParaRPr/>
                    </a:p>
                  </a:txBody>
                  <a:tcPr marL="91425" marR="91425" marT="91425" marB="91425"/>
                </a:tc>
                <a:tc>
                  <a:txBody>
                    <a:bodyPr/>
                    <a:lstStyle/>
                    <a:p>
                      <a:pPr marL="0" lvl="0" indent="0" algn="l" rtl="0">
                        <a:spcBef>
                          <a:spcPts val="0"/>
                        </a:spcBef>
                        <a:spcAft>
                          <a:spcPts val="0"/>
                        </a:spcAft>
                        <a:buNone/>
                      </a:pPr>
                      <a:r>
                        <a:rPr lang="en-GB"/>
                        <a:t>Wednesday 9th September onwards</a:t>
                      </a:r>
                      <a:endParaRPr/>
                    </a:p>
                  </a:txBody>
                  <a:tcPr marL="91425" marR="91425" marT="91425" marB="91425"/>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a:t>PTA picnic</a:t>
                      </a:r>
                      <a:endParaRPr/>
                    </a:p>
                  </a:txBody>
                  <a:tcPr marL="91425" marR="91425" marT="91425" marB="91425"/>
                </a:tc>
                <a:tc>
                  <a:txBody>
                    <a:bodyPr/>
                    <a:lstStyle/>
                    <a:p>
                      <a:pPr marL="0" lvl="0" indent="0" algn="l" rtl="0">
                        <a:spcBef>
                          <a:spcPts val="0"/>
                        </a:spcBef>
                        <a:spcAft>
                          <a:spcPts val="0"/>
                        </a:spcAft>
                        <a:buNone/>
                      </a:pPr>
                      <a:r>
                        <a:rPr lang="en-GB"/>
                        <a:t>Saturday 12th September 2pm- 4pm</a:t>
                      </a:r>
                      <a:endParaRPr/>
                    </a:p>
                  </a:txBody>
                  <a:tcPr marL="91425" marR="91425" marT="91425" marB="91425"/>
                </a:tc>
                <a:extLst>
                  <a:ext uri="{0D108BD9-81ED-4DB2-BD59-A6C34878D82A}">
                    <a16:rowId xmlns:a16="http://schemas.microsoft.com/office/drawing/2014/main" val="10004"/>
                  </a:ext>
                </a:extLst>
              </a:tr>
              <a:tr h="381000">
                <a:tc>
                  <a:txBody>
                    <a:bodyPr/>
                    <a:lstStyle/>
                    <a:p>
                      <a:pPr marL="0" lvl="0" indent="0" algn="l" rtl="0">
                        <a:spcBef>
                          <a:spcPts val="0"/>
                        </a:spcBef>
                        <a:spcAft>
                          <a:spcPts val="0"/>
                        </a:spcAft>
                        <a:buNone/>
                      </a:pPr>
                      <a:r>
                        <a:rPr lang="en-GB"/>
                        <a:t>EYFS Curriculum Meeting</a:t>
                      </a:r>
                      <a:endParaRPr/>
                    </a:p>
                  </a:txBody>
                  <a:tcPr marL="91425" marR="91425" marT="91425" marB="91425"/>
                </a:tc>
                <a:tc>
                  <a:txBody>
                    <a:bodyPr/>
                    <a:lstStyle/>
                    <a:p>
                      <a:pPr marL="0" lvl="0" indent="0" algn="l" rtl="0">
                        <a:spcBef>
                          <a:spcPts val="0"/>
                        </a:spcBef>
                        <a:spcAft>
                          <a:spcPts val="0"/>
                        </a:spcAft>
                        <a:buNone/>
                      </a:pPr>
                      <a:r>
                        <a:rPr lang="en-GB"/>
                        <a:t>To be confirmed</a:t>
                      </a:r>
                      <a:endParaRPr/>
                    </a:p>
                  </a:txBody>
                  <a:tcPr marL="91425" marR="91425" marT="91425" marB="91425"/>
                </a:tc>
                <a:extLst>
                  <a:ext uri="{0D108BD9-81ED-4DB2-BD59-A6C34878D82A}">
                    <a16:rowId xmlns:a16="http://schemas.microsoft.com/office/drawing/2014/main" val="10005"/>
                  </a:ext>
                </a:extLst>
              </a:tr>
            </a:tbl>
          </a:graphicData>
        </a:graphic>
      </p:graphicFrame>
      <p:sp>
        <p:nvSpPr>
          <p:cNvPr id="4" name="TextBox 3">
            <a:extLst>
              <a:ext uri="{FF2B5EF4-FFF2-40B4-BE49-F238E27FC236}">
                <a16:creationId xmlns:a16="http://schemas.microsoft.com/office/drawing/2014/main" id="{C80BC99F-7DC1-445E-AD7F-46B60BE90E5A}"/>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21"/>
          <p:cNvSpPr txBox="1">
            <a:spLocks noGrp="1"/>
          </p:cNvSpPr>
          <p:nvPr>
            <p:ph type="title"/>
          </p:nvPr>
        </p:nvSpPr>
        <p:spPr>
          <a:xfrm>
            <a:off x="457200" y="78698"/>
            <a:ext cx="7063946"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t>BEFORE YOU GO…</a:t>
            </a:r>
            <a:endParaRPr/>
          </a:p>
        </p:txBody>
      </p:sp>
      <p:sp>
        <p:nvSpPr>
          <p:cNvPr id="267" name="Google Shape;267;p21"/>
          <p:cNvSpPr txBox="1"/>
          <p:nvPr/>
        </p:nvSpPr>
        <p:spPr>
          <a:xfrm>
            <a:off x="639096" y="3550507"/>
            <a:ext cx="7865808"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dk1"/>
                </a:solidFill>
                <a:latin typeface="Arial"/>
                <a:ea typeface="Arial"/>
                <a:cs typeface="Arial"/>
                <a:sym typeface="Arial"/>
              </a:rPr>
              <a:t>Please sign up for your family meeting when you are in your classroom.</a:t>
            </a:r>
            <a:endParaRPr sz="2800">
              <a:solidFill>
                <a:schemeClr val="dk1"/>
              </a:solidFill>
              <a:latin typeface="Arial"/>
              <a:ea typeface="Arial"/>
              <a:cs typeface="Arial"/>
              <a:sym typeface="Arial"/>
            </a:endParaRPr>
          </a:p>
        </p:txBody>
      </p:sp>
      <p:pic>
        <p:nvPicPr>
          <p:cNvPr id="268" name="Google Shape;268;p21" descr="A classroom with desks and chairs&#10;&#10;Description automatically generated with medium confidence"/>
          <p:cNvPicPr preferRelativeResize="0"/>
          <p:nvPr/>
        </p:nvPicPr>
        <p:blipFill rotWithShape="1">
          <a:blip r:embed="rId3">
            <a:alphaModFix/>
          </a:blip>
          <a:srcRect/>
          <a:stretch/>
        </p:blipFill>
        <p:spPr>
          <a:xfrm>
            <a:off x="3110753" y="1385155"/>
            <a:ext cx="2922494" cy="1949475"/>
          </a:xfrm>
          <a:prstGeom prst="rect">
            <a:avLst/>
          </a:prstGeom>
          <a:noFill/>
          <a:ln>
            <a:noFill/>
          </a:ln>
        </p:spPr>
      </p:pic>
    </p:spTree>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pic>
        <p:nvPicPr>
          <p:cNvPr id="274" name="Google Shape;274;p22" descr="A picture containing text, clipart&#10;&#10;Description automatically generated"/>
          <p:cNvPicPr preferRelativeResize="0"/>
          <p:nvPr/>
        </p:nvPicPr>
        <p:blipFill rotWithShape="1">
          <a:blip r:embed="rId3">
            <a:alphaModFix/>
          </a:blip>
          <a:srcRect/>
          <a:stretch/>
        </p:blipFill>
        <p:spPr>
          <a:xfrm>
            <a:off x="685800" y="2059712"/>
            <a:ext cx="7772400" cy="2971799"/>
          </a:xfrm>
          <a:prstGeom prst="rect">
            <a:avLst/>
          </a:prstGeom>
          <a:noFill/>
          <a:ln>
            <a:noFill/>
          </a:ln>
        </p:spPr>
      </p:pic>
      <p:sp>
        <p:nvSpPr>
          <p:cNvPr id="275" name="Google Shape;275;p22"/>
          <p:cNvSpPr txBox="1">
            <a:spLocks noGrp="1"/>
          </p:cNvSpPr>
          <p:nvPr>
            <p:ph type="title"/>
          </p:nvPr>
        </p:nvSpPr>
        <p:spPr>
          <a:xfrm>
            <a:off x="650789" y="78698"/>
            <a:ext cx="6870358" cy="11430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lt1"/>
              </a:buClr>
              <a:buSzPts val="2800"/>
              <a:buFont typeface="Arial"/>
              <a:buNone/>
            </a:pPr>
            <a:r>
              <a:rPr lang="en-GB"/>
              <a:t>QUESTION TIME</a:t>
            </a:r>
            <a:endParaRPr/>
          </a:p>
        </p:txBody>
      </p:sp>
      <p:sp>
        <p:nvSpPr>
          <p:cNvPr id="276" name="Google Shape;276;p22"/>
          <p:cNvSpPr txBox="1"/>
          <p:nvPr/>
        </p:nvSpPr>
        <p:spPr>
          <a:xfrm>
            <a:off x="719572" y="1769881"/>
            <a:ext cx="7704856" cy="440120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dk1"/>
                </a:solidFill>
                <a:latin typeface="Arial"/>
                <a:ea typeface="Arial"/>
                <a:cs typeface="Arial"/>
                <a:sym typeface="Arial"/>
              </a:rPr>
              <a:t>No question is a silly question…</a:t>
            </a:r>
            <a:endParaRPr/>
          </a:p>
          <a:p>
            <a:pPr marL="0" marR="0" lvl="0" indent="0" algn="ctr" rtl="0">
              <a:spcBef>
                <a:spcPts val="0"/>
              </a:spcBef>
              <a:spcAft>
                <a:spcPts val="0"/>
              </a:spcAft>
              <a:buNone/>
            </a:pPr>
            <a:endParaRPr sz="2800">
              <a:solidFill>
                <a:schemeClr val="dk1"/>
              </a:solidFill>
              <a:latin typeface="Arial"/>
              <a:ea typeface="Arial"/>
              <a:cs typeface="Arial"/>
              <a:sym typeface="Arial"/>
            </a:endParaRPr>
          </a:p>
          <a:p>
            <a:pPr marL="0" marR="0" lvl="0" indent="0" algn="ctr" rtl="0">
              <a:spcBef>
                <a:spcPts val="0"/>
              </a:spcBef>
              <a:spcAft>
                <a:spcPts val="0"/>
              </a:spcAft>
              <a:buNone/>
            </a:pPr>
            <a:endParaRPr sz="2800">
              <a:solidFill>
                <a:schemeClr val="dk1"/>
              </a:solidFill>
              <a:latin typeface="Arial"/>
              <a:ea typeface="Arial"/>
              <a:cs typeface="Arial"/>
              <a:sym typeface="Arial"/>
            </a:endParaRPr>
          </a:p>
          <a:p>
            <a:pPr marL="0" marR="0" lvl="0" indent="0" algn="ctr" rtl="0">
              <a:spcBef>
                <a:spcPts val="0"/>
              </a:spcBef>
              <a:spcAft>
                <a:spcPts val="0"/>
              </a:spcAft>
              <a:buNone/>
            </a:pPr>
            <a:endParaRPr sz="2800">
              <a:solidFill>
                <a:schemeClr val="dk1"/>
              </a:solidFill>
              <a:latin typeface="Arial"/>
              <a:ea typeface="Arial"/>
              <a:cs typeface="Arial"/>
              <a:sym typeface="Arial"/>
            </a:endParaRPr>
          </a:p>
          <a:p>
            <a:pPr marL="0" marR="0" lvl="0" indent="0" algn="ctr" rtl="0">
              <a:spcBef>
                <a:spcPts val="0"/>
              </a:spcBef>
              <a:spcAft>
                <a:spcPts val="0"/>
              </a:spcAft>
              <a:buNone/>
            </a:pPr>
            <a:endParaRPr sz="2800">
              <a:solidFill>
                <a:schemeClr val="dk1"/>
              </a:solidFill>
              <a:latin typeface="Arial"/>
              <a:ea typeface="Arial"/>
              <a:cs typeface="Arial"/>
              <a:sym typeface="Arial"/>
            </a:endParaRPr>
          </a:p>
          <a:p>
            <a:pPr marL="0" marR="0" lvl="0" indent="0" algn="ctr" rtl="0">
              <a:spcBef>
                <a:spcPts val="0"/>
              </a:spcBef>
              <a:spcAft>
                <a:spcPts val="0"/>
              </a:spcAft>
              <a:buNone/>
            </a:pPr>
            <a:endParaRPr sz="2800">
              <a:solidFill>
                <a:schemeClr val="dk1"/>
              </a:solidFill>
              <a:latin typeface="Arial"/>
              <a:ea typeface="Arial"/>
              <a:cs typeface="Arial"/>
              <a:sym typeface="Arial"/>
            </a:endParaRPr>
          </a:p>
          <a:p>
            <a:pPr marL="0" marR="0" lvl="0" indent="0" algn="ctr" rtl="0">
              <a:spcBef>
                <a:spcPts val="0"/>
              </a:spcBef>
              <a:spcAft>
                <a:spcPts val="0"/>
              </a:spcAft>
              <a:buNone/>
            </a:pPr>
            <a:endParaRPr sz="2800">
              <a:solidFill>
                <a:schemeClr val="dk1"/>
              </a:solidFill>
              <a:latin typeface="Arial"/>
              <a:ea typeface="Arial"/>
              <a:cs typeface="Arial"/>
              <a:sym typeface="Arial"/>
            </a:endParaRPr>
          </a:p>
          <a:p>
            <a:pPr marL="0" marR="0" lvl="0" indent="0" algn="ctr" rtl="0">
              <a:spcBef>
                <a:spcPts val="0"/>
              </a:spcBef>
              <a:spcAft>
                <a:spcPts val="0"/>
              </a:spcAft>
              <a:buNone/>
            </a:pPr>
            <a:r>
              <a:rPr lang="en-GB" sz="2800">
                <a:solidFill>
                  <a:schemeClr val="dk1"/>
                </a:solidFill>
                <a:latin typeface="Arial"/>
                <a:ea typeface="Arial"/>
                <a:cs typeface="Arial"/>
                <a:sym typeface="Arial"/>
              </a:rPr>
              <a:t>If anyone has anything they would like to ask please feel free to</a:t>
            </a:r>
            <a:endParaRPr/>
          </a:p>
          <a:p>
            <a:pPr marL="0" marR="0" lvl="0" indent="0" algn="ctr" rtl="0">
              <a:spcBef>
                <a:spcPts val="0"/>
              </a:spcBef>
              <a:spcAft>
                <a:spcPts val="0"/>
              </a:spcAft>
              <a:buNone/>
            </a:pPr>
            <a:endParaRPr sz="2800">
              <a:solidFill>
                <a:schemeClr val="dk1"/>
              </a:solidFill>
              <a:latin typeface="Arial"/>
              <a:ea typeface="Arial"/>
              <a:cs typeface="Arial"/>
              <a:sym typeface="Arial"/>
            </a:endParaRPr>
          </a:p>
        </p:txBody>
      </p:sp>
      <p:sp>
        <p:nvSpPr>
          <p:cNvPr id="5" name="TextBox 4">
            <a:extLst>
              <a:ext uri="{FF2B5EF4-FFF2-40B4-BE49-F238E27FC236}">
                <a16:creationId xmlns:a16="http://schemas.microsoft.com/office/drawing/2014/main" id="{13E80B0D-BD41-466A-9A95-899700B91BFA}"/>
              </a:ext>
            </a:extLst>
          </p:cNvPr>
          <p:cNvSpPr txBox="1"/>
          <p:nvPr/>
        </p:nvSpPr>
        <p:spPr>
          <a:xfrm>
            <a:off x="2930924" y="6263640"/>
            <a:ext cx="2932666" cy="434340"/>
          </a:xfrm>
          <a:prstGeom prst="rect">
            <a:avLst/>
          </a:prstGeom>
          <a:solidFill>
            <a:schemeClr val="bg1"/>
          </a:solidFill>
        </p:spPr>
        <p:txBody>
          <a:bodyPr wrap="square" rtlCol="0">
            <a:spAutoFit/>
          </a:bodyPr>
          <a:lstStyle/>
          <a:p>
            <a:endParaRPr lang="en-GB" dirty="0"/>
          </a:p>
        </p:txBody>
      </p:sp>
    </p:spTree>
  </p:cSld>
  <p:clrMapOvr>
    <a:masterClrMapping/>
  </p:clrMapOvr>
  <p:transition spd="slow">
    <p:fade/>
  </p:transition>
</p:sld>
</file>

<file path=ppt/theme/theme1.xml><?xml version="1.0" encoding="utf-8"?>
<a:theme xmlns:a="http://schemas.openxmlformats.org/drawingml/2006/main" name="Ready school - Herts for Learning (HfL) ">
  <a:themeElements>
    <a:clrScheme name="HFL Education">
      <a:dk1>
        <a:srgbClr val="000000"/>
      </a:dk1>
      <a:lt1>
        <a:srgbClr val="FFFFFF"/>
      </a:lt1>
      <a:dk2>
        <a:srgbClr val="034E69"/>
      </a:dk2>
      <a:lt2>
        <a:srgbClr val="E4E4E4"/>
      </a:lt2>
      <a:accent1>
        <a:srgbClr val="2F8989"/>
      </a:accent1>
      <a:accent2>
        <a:srgbClr val="0070BD"/>
      </a:accent2>
      <a:accent3>
        <a:srgbClr val="BB6998"/>
      </a:accent3>
      <a:accent4>
        <a:srgbClr val="E4E4E4"/>
      </a:accent4>
      <a:accent5>
        <a:srgbClr val="A6C2B9"/>
      </a:accent5>
      <a:accent6>
        <a:srgbClr val="FAB619"/>
      </a:accent6>
      <a:hlink>
        <a:srgbClr val="024D69"/>
      </a:hlink>
      <a:folHlink>
        <a:srgbClr val="FE717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Ready child - Herts for Learning (HfL)">
  <a:themeElements>
    <a:clrScheme name="HfL Branded">
      <a:dk1>
        <a:srgbClr val="000000"/>
      </a:dk1>
      <a:lt1>
        <a:srgbClr val="FFFFFF"/>
      </a:lt1>
      <a:dk2>
        <a:srgbClr val="47C7B0"/>
      </a:dk2>
      <a:lt2>
        <a:srgbClr val="EEECE1"/>
      </a:lt2>
      <a:accent1>
        <a:srgbClr val="47C7B0"/>
      </a:accent1>
      <a:accent2>
        <a:srgbClr val="47C7B0"/>
      </a:accent2>
      <a:accent3>
        <a:srgbClr val="1A2857"/>
      </a:accent3>
      <a:accent4>
        <a:srgbClr val="A94E91"/>
      </a:accent4>
      <a:accent5>
        <a:srgbClr val="74CC3B"/>
      </a:accent5>
      <a:accent6>
        <a:srgbClr val="F05133"/>
      </a:accent6>
      <a:hlink>
        <a:srgbClr val="1A2857"/>
      </a:hlink>
      <a:folHlink>
        <a:srgbClr val="A94E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Ready family - Herts for Learning (HfL)">
  <a:themeElements>
    <a:clrScheme name="HFL Education">
      <a:dk1>
        <a:srgbClr val="000000"/>
      </a:dk1>
      <a:lt1>
        <a:srgbClr val="FFFFFF"/>
      </a:lt1>
      <a:dk2>
        <a:srgbClr val="034E69"/>
      </a:dk2>
      <a:lt2>
        <a:srgbClr val="E4E4E4"/>
      </a:lt2>
      <a:accent1>
        <a:srgbClr val="2F8989"/>
      </a:accent1>
      <a:accent2>
        <a:srgbClr val="0070BD"/>
      </a:accent2>
      <a:accent3>
        <a:srgbClr val="BB6998"/>
      </a:accent3>
      <a:accent4>
        <a:srgbClr val="E4E4E4"/>
      </a:accent4>
      <a:accent5>
        <a:srgbClr val="A6C2B9"/>
      </a:accent5>
      <a:accent6>
        <a:srgbClr val="FAB619"/>
      </a:accent6>
      <a:hlink>
        <a:srgbClr val="024D69"/>
      </a:hlink>
      <a:folHlink>
        <a:srgbClr val="FE717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2921</TotalTime>
  <Words>3950</Words>
  <Application>Microsoft Office PowerPoint</Application>
  <PresentationFormat>On-screen Show (4:3)</PresentationFormat>
  <Paragraphs>367</Paragraphs>
  <Slides>21</Slides>
  <Notes>21</Notes>
  <HiddenSlides>0</HiddenSlides>
  <MMClips>0</MMClips>
  <ScaleCrop>false</ScaleCrop>
  <HeadingPairs>
    <vt:vector size="6" baseType="variant">
      <vt:variant>
        <vt:lpstr>Fonts Used</vt:lpstr>
      </vt:variant>
      <vt:variant>
        <vt:i4>2</vt:i4>
      </vt:variant>
      <vt:variant>
        <vt:lpstr>Theme</vt:lpstr>
      </vt:variant>
      <vt:variant>
        <vt:i4>3</vt:i4>
      </vt:variant>
      <vt:variant>
        <vt:lpstr>Slide Titles</vt:lpstr>
      </vt:variant>
      <vt:variant>
        <vt:i4>21</vt:i4>
      </vt:variant>
    </vt:vector>
  </HeadingPairs>
  <TitlesOfParts>
    <vt:vector size="26" baseType="lpstr">
      <vt:lpstr>Arial</vt:lpstr>
      <vt:lpstr>Calibri</vt:lpstr>
      <vt:lpstr>Ready school - Herts for Learning (HfL) </vt:lpstr>
      <vt:lpstr>Ready child - Herts for Learning (HfL)</vt:lpstr>
      <vt:lpstr>Ready family - Herts for Learning (HfL)</vt:lpstr>
      <vt:lpstr>SUPPORTING SMOOTH TRANSITIONS  For You And Your Child</vt:lpstr>
      <vt:lpstr>WELCOME TO A NEW AND EXCITING STAGE IN YOUR CHILD’S LIFE!</vt:lpstr>
      <vt:lpstr>AIMS OF THE THIS MEETING</vt:lpstr>
      <vt:lpstr>PowerPoint Presentation</vt:lpstr>
      <vt:lpstr>WHY IS TRANSITION SO IMPORTANT FOR YOUR CHILD?</vt:lpstr>
      <vt:lpstr>GETTING TO KNOW YOU AND YOUR CHILD</vt:lpstr>
      <vt:lpstr>HOW WILL MY CHILD LEARN?</vt:lpstr>
      <vt:lpstr>EVIDENCE ME</vt:lpstr>
      <vt:lpstr>WHAT DO I DO WHEN I ARRIVE ON MY FIRST DAY?</vt:lpstr>
      <vt:lpstr>DAILY ROUTINES</vt:lpstr>
      <vt:lpstr>DAILY ROUTINES</vt:lpstr>
      <vt:lpstr>HOW CAN I SUPPORT MY CHILD AT HOME?</vt:lpstr>
      <vt:lpstr>SUPPORTING INDIVIDUAL NEEDS</vt:lpstr>
      <vt:lpstr>SUPPORT FOR YOUR CHILD </vt:lpstr>
      <vt:lpstr>KEEPING CHILDREN SAFE IS EVERYONE’S RESPONSIBILITY</vt:lpstr>
      <vt:lpstr>KEEPING CHILDREN SAFE IS EVERYONE’S RESPONSIBILITY</vt:lpstr>
      <vt:lpstr>HOW WE COMMUNICATE WITH YOU</vt:lpstr>
      <vt:lpstr>SCHOOL READINESS</vt:lpstr>
      <vt:lpstr>FUTURE DATES FOR YOUR DIARY</vt:lpstr>
      <vt:lpstr>BEFORE YOU GO…</vt:lpstr>
      <vt:lpstr>QUESTION TIME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SMOOTH TRANSITIONS  For You And Your Child</dc:title>
  <dc:creator>Rebecca Massey</dc:creator>
  <cp:lastModifiedBy>Miss Stubbs</cp:lastModifiedBy>
  <cp:revision>4</cp:revision>
  <cp:lastPrinted>2026-07-01T16:21:23Z</cp:lastPrinted>
  <dcterms:created xsi:type="dcterms:W3CDTF">2019-07-22T08:40:32Z</dcterms:created>
  <dcterms:modified xsi:type="dcterms:W3CDTF">2026-07-03T16:53:56Z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0x01010051903AC79FA4124FB8B97F54364EDACC</vt:lpwstr>
  </property>
  <property fmtid="{D5CDD505-2E9C-101B-9397-08002B2CF9AE}" pid="3" name="Order">
    <vt:r8>22283400</vt:r8>
  </property>
  <property fmtid="{D5CDD505-2E9C-101B-9397-08002B2CF9AE}" pid="4" name="MediaServiceImageTags">
    <vt:lpwstr/>
  </property>
</Properties>
</file>