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6" r:id="rId2"/>
    <p:sldId id="307" r:id="rId3"/>
    <p:sldId id="308" r:id="rId4"/>
    <p:sldId id="323" r:id="rId5"/>
    <p:sldId id="340" r:id="rId6"/>
    <p:sldId id="342" r:id="rId7"/>
    <p:sldId id="349" r:id="rId8"/>
    <p:sldId id="358" r:id="rId9"/>
    <p:sldId id="364" r:id="rId10"/>
    <p:sldId id="345" r:id="rId11"/>
    <p:sldId id="346" r:id="rId12"/>
    <p:sldId id="347" r:id="rId13"/>
    <p:sldId id="348" r:id="rId14"/>
    <p:sldId id="350" r:id="rId15"/>
    <p:sldId id="351" r:id="rId16"/>
    <p:sldId id="360" r:id="rId17"/>
    <p:sldId id="300" r:id="rId18"/>
    <p:sldId id="341" r:id="rId19"/>
    <p:sldId id="361" r:id="rId20"/>
    <p:sldId id="363" r:id="rId21"/>
    <p:sldId id="287" r:id="rId22"/>
    <p:sldId id="357" r:id="rId23"/>
    <p:sldId id="333" r:id="rId24"/>
    <p:sldId id="317" r:id="rId25"/>
    <p:sldId id="359" r:id="rId26"/>
    <p:sldId id="356" r:id="rId27"/>
    <p:sldId id="339" r:id="rId2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 Thompson" initials="AT" lastIdx="1" clrIdx="0">
    <p:extLst>
      <p:ext uri="{19B8F6BF-5375-455C-9EA6-DF929625EA0E}">
        <p15:presenceInfo xmlns:p15="http://schemas.microsoft.com/office/powerpoint/2012/main" userId="Anna Thomp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80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53" autoAdjust="0"/>
    <p:restoredTop sz="71990" autoAdjust="0"/>
  </p:normalViewPr>
  <p:slideViewPr>
    <p:cSldViewPr snapToGrid="0">
      <p:cViewPr varScale="1">
        <p:scale>
          <a:sx n="45" d="100"/>
          <a:sy n="45"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4631" tIns="47316" rIns="94631" bIns="47316" rtlCol="0"/>
          <a:lstStyle>
            <a:lvl1pPr algn="l">
              <a:defRPr sz="1200"/>
            </a:lvl1pPr>
          </a:lstStyle>
          <a:p>
            <a:endParaRPr lang="en-GB"/>
          </a:p>
        </p:txBody>
      </p:sp>
      <p:sp>
        <p:nvSpPr>
          <p:cNvPr id="3" name="Date Placeholder 2"/>
          <p:cNvSpPr>
            <a:spLocks noGrp="1"/>
          </p:cNvSpPr>
          <p:nvPr>
            <p:ph type="dt" idx="1"/>
          </p:nvPr>
        </p:nvSpPr>
        <p:spPr>
          <a:xfrm>
            <a:off x="3850442" y="0"/>
            <a:ext cx="2945659" cy="498056"/>
          </a:xfrm>
          <a:prstGeom prst="rect">
            <a:avLst/>
          </a:prstGeom>
        </p:spPr>
        <p:txBody>
          <a:bodyPr vert="horz" lIns="94631" tIns="47316" rIns="94631" bIns="47316" rtlCol="0"/>
          <a:lstStyle>
            <a:lvl1pPr algn="r">
              <a:defRPr sz="1200"/>
            </a:lvl1pPr>
          </a:lstStyle>
          <a:p>
            <a:fld id="{B591157A-4F21-4475-A34A-E0277D8464EC}" type="datetimeFigureOut">
              <a:rPr lang="en-GB" smtClean="0"/>
              <a:t>22/03/2022</a:t>
            </a:fld>
            <a:endParaRPr lang="en-GB"/>
          </a:p>
        </p:txBody>
      </p:sp>
      <p:sp>
        <p:nvSpPr>
          <p:cNvPr id="4" name="Slide Image Placeholder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4631" tIns="47316" rIns="94631" bIns="47316"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4631" tIns="47316" rIns="94631" bIns="473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5"/>
            <a:ext cx="2945659" cy="498055"/>
          </a:xfrm>
          <a:prstGeom prst="rect">
            <a:avLst/>
          </a:prstGeom>
        </p:spPr>
        <p:txBody>
          <a:bodyPr vert="horz" lIns="94631" tIns="47316" rIns="94631" bIns="47316" rtlCol="0" anchor="b"/>
          <a:lstStyle>
            <a:lvl1pPr algn="l">
              <a:defRPr sz="1200"/>
            </a:lvl1pPr>
          </a:lstStyle>
          <a:p>
            <a:endParaRPr lang="en-GB"/>
          </a:p>
        </p:txBody>
      </p:sp>
      <p:sp>
        <p:nvSpPr>
          <p:cNvPr id="7" name="Slide Number Placeholder 6"/>
          <p:cNvSpPr>
            <a:spLocks noGrp="1"/>
          </p:cNvSpPr>
          <p:nvPr>
            <p:ph type="sldNum" sz="quarter" idx="5"/>
          </p:nvPr>
        </p:nvSpPr>
        <p:spPr>
          <a:xfrm>
            <a:off x="3850442" y="9428585"/>
            <a:ext cx="2945659" cy="498055"/>
          </a:xfrm>
          <a:prstGeom prst="rect">
            <a:avLst/>
          </a:prstGeom>
        </p:spPr>
        <p:txBody>
          <a:bodyPr vert="horz" lIns="94631" tIns="47316" rIns="94631" bIns="47316" rtlCol="0" anchor="b"/>
          <a:lstStyle>
            <a:lvl1pPr algn="r">
              <a:defRPr sz="1200"/>
            </a:lvl1pPr>
          </a:lstStyle>
          <a:p>
            <a:fld id="{8C552D5D-CE56-4391-8683-5B0FB1652FB5}" type="slidenum">
              <a:rPr lang="en-GB" smtClean="0"/>
              <a:t>‹#›</a:t>
            </a:fld>
            <a:endParaRPr lang="en-GB"/>
          </a:p>
        </p:txBody>
      </p:sp>
    </p:spTree>
    <p:extLst>
      <p:ext uri="{BB962C8B-B14F-4D97-AF65-F5344CB8AC3E}">
        <p14:creationId xmlns:p14="http://schemas.microsoft.com/office/powerpoint/2010/main" val="241666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8C552D5D-CE56-4391-8683-5B0FB1652FB5}" type="slidenum">
              <a:rPr lang="en-GB" smtClean="0"/>
              <a:t>1</a:t>
            </a:fld>
            <a:endParaRPr lang="en-GB"/>
          </a:p>
        </p:txBody>
      </p:sp>
    </p:spTree>
    <p:extLst>
      <p:ext uri="{BB962C8B-B14F-4D97-AF65-F5344CB8AC3E}">
        <p14:creationId xmlns:p14="http://schemas.microsoft.com/office/powerpoint/2010/main" val="3851050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2</a:t>
            </a:fld>
            <a:endParaRPr lang="en-GB"/>
          </a:p>
        </p:txBody>
      </p:sp>
    </p:spTree>
    <p:extLst>
      <p:ext uri="{BB962C8B-B14F-4D97-AF65-F5344CB8AC3E}">
        <p14:creationId xmlns:p14="http://schemas.microsoft.com/office/powerpoint/2010/main" val="2193700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C552D5D-CE56-4391-8683-5B0FB1652FB5}" type="slidenum">
              <a:rPr lang="en-GB" smtClean="0"/>
              <a:t>3</a:t>
            </a:fld>
            <a:endParaRPr lang="en-GB"/>
          </a:p>
        </p:txBody>
      </p:sp>
    </p:spTree>
    <p:extLst>
      <p:ext uri="{BB962C8B-B14F-4D97-AF65-F5344CB8AC3E}">
        <p14:creationId xmlns:p14="http://schemas.microsoft.com/office/powerpoint/2010/main" val="149569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4</a:t>
            </a:fld>
            <a:endParaRPr lang="en-GB"/>
          </a:p>
        </p:txBody>
      </p:sp>
    </p:spTree>
    <p:extLst>
      <p:ext uri="{BB962C8B-B14F-4D97-AF65-F5344CB8AC3E}">
        <p14:creationId xmlns:p14="http://schemas.microsoft.com/office/powerpoint/2010/main" val="2699644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5</a:t>
            </a:fld>
            <a:endParaRPr lang="en-GB"/>
          </a:p>
        </p:txBody>
      </p:sp>
    </p:spTree>
    <p:extLst>
      <p:ext uri="{BB962C8B-B14F-4D97-AF65-F5344CB8AC3E}">
        <p14:creationId xmlns:p14="http://schemas.microsoft.com/office/powerpoint/2010/main" val="553239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6</a:t>
            </a:fld>
            <a:endParaRPr lang="en-GB"/>
          </a:p>
        </p:txBody>
      </p:sp>
    </p:spTree>
    <p:extLst>
      <p:ext uri="{BB962C8B-B14F-4D97-AF65-F5344CB8AC3E}">
        <p14:creationId xmlns:p14="http://schemas.microsoft.com/office/powerpoint/2010/main" val="14240264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7</a:t>
            </a:fld>
            <a:endParaRPr lang="en-GB"/>
          </a:p>
        </p:txBody>
      </p:sp>
    </p:spTree>
    <p:extLst>
      <p:ext uri="{BB962C8B-B14F-4D97-AF65-F5344CB8AC3E}">
        <p14:creationId xmlns:p14="http://schemas.microsoft.com/office/powerpoint/2010/main" val="1747892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8</a:t>
            </a:fld>
            <a:endParaRPr lang="en-GB"/>
          </a:p>
        </p:txBody>
      </p:sp>
    </p:spTree>
    <p:extLst>
      <p:ext uri="{BB962C8B-B14F-4D97-AF65-F5344CB8AC3E}">
        <p14:creationId xmlns:p14="http://schemas.microsoft.com/office/powerpoint/2010/main" val="4283554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9</a:t>
            </a:fld>
            <a:endParaRPr lang="en-GB"/>
          </a:p>
        </p:txBody>
      </p:sp>
    </p:spTree>
    <p:extLst>
      <p:ext uri="{BB962C8B-B14F-4D97-AF65-F5344CB8AC3E}">
        <p14:creationId xmlns:p14="http://schemas.microsoft.com/office/powerpoint/2010/main" val="438007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10</a:t>
            </a:fld>
            <a:endParaRPr lang="en-GB"/>
          </a:p>
        </p:txBody>
      </p:sp>
    </p:spTree>
    <p:extLst>
      <p:ext uri="{BB962C8B-B14F-4D97-AF65-F5344CB8AC3E}">
        <p14:creationId xmlns:p14="http://schemas.microsoft.com/office/powerpoint/2010/main" val="3823019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11</a:t>
            </a:fld>
            <a:endParaRPr lang="en-GB"/>
          </a:p>
        </p:txBody>
      </p:sp>
    </p:spTree>
    <p:extLst>
      <p:ext uri="{BB962C8B-B14F-4D97-AF65-F5344CB8AC3E}">
        <p14:creationId xmlns:p14="http://schemas.microsoft.com/office/powerpoint/2010/main" val="3741693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12</a:t>
            </a:fld>
            <a:endParaRPr lang="en-GB"/>
          </a:p>
        </p:txBody>
      </p:sp>
    </p:spTree>
    <p:extLst>
      <p:ext uri="{BB962C8B-B14F-4D97-AF65-F5344CB8AC3E}">
        <p14:creationId xmlns:p14="http://schemas.microsoft.com/office/powerpoint/2010/main" val="114174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13</a:t>
            </a:fld>
            <a:endParaRPr lang="en-GB"/>
          </a:p>
        </p:txBody>
      </p:sp>
    </p:spTree>
    <p:extLst>
      <p:ext uri="{BB962C8B-B14F-4D97-AF65-F5344CB8AC3E}">
        <p14:creationId xmlns:p14="http://schemas.microsoft.com/office/powerpoint/2010/main" val="2422517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14</a:t>
            </a:fld>
            <a:endParaRPr lang="en-GB"/>
          </a:p>
        </p:txBody>
      </p:sp>
    </p:spTree>
    <p:extLst>
      <p:ext uri="{BB962C8B-B14F-4D97-AF65-F5344CB8AC3E}">
        <p14:creationId xmlns:p14="http://schemas.microsoft.com/office/powerpoint/2010/main" val="2909505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15</a:t>
            </a:fld>
            <a:endParaRPr lang="en-GB"/>
          </a:p>
        </p:txBody>
      </p:sp>
    </p:spTree>
    <p:extLst>
      <p:ext uri="{BB962C8B-B14F-4D97-AF65-F5344CB8AC3E}">
        <p14:creationId xmlns:p14="http://schemas.microsoft.com/office/powerpoint/2010/main" val="1361069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16</a:t>
            </a:fld>
            <a:endParaRPr lang="en-GB"/>
          </a:p>
        </p:txBody>
      </p:sp>
    </p:spTree>
    <p:extLst>
      <p:ext uri="{BB962C8B-B14F-4D97-AF65-F5344CB8AC3E}">
        <p14:creationId xmlns:p14="http://schemas.microsoft.com/office/powerpoint/2010/main" val="2882142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5"/>
          </p:nvPr>
        </p:nvSpPr>
        <p:spPr/>
        <p:txBody>
          <a:bodyPr/>
          <a:lstStyle/>
          <a:p>
            <a:fld id="{8C552D5D-CE56-4391-8683-5B0FB1652FB5}" type="slidenum">
              <a:rPr lang="en-GB" smtClean="0"/>
              <a:t>17</a:t>
            </a:fld>
            <a:endParaRPr lang="en-GB"/>
          </a:p>
        </p:txBody>
      </p:sp>
    </p:spTree>
    <p:extLst>
      <p:ext uri="{BB962C8B-B14F-4D97-AF65-F5344CB8AC3E}">
        <p14:creationId xmlns:p14="http://schemas.microsoft.com/office/powerpoint/2010/main" val="3293253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C552D5D-CE56-4391-8683-5B0FB1652FB5}" type="slidenum">
              <a:rPr lang="en-GB" smtClean="0"/>
              <a:t>18</a:t>
            </a:fld>
            <a:endParaRPr lang="en-GB"/>
          </a:p>
        </p:txBody>
      </p:sp>
    </p:spTree>
    <p:extLst>
      <p:ext uri="{BB962C8B-B14F-4D97-AF65-F5344CB8AC3E}">
        <p14:creationId xmlns:p14="http://schemas.microsoft.com/office/powerpoint/2010/main" val="2671551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19</a:t>
            </a:fld>
            <a:endParaRPr lang="en-GB"/>
          </a:p>
        </p:txBody>
      </p:sp>
    </p:spTree>
    <p:extLst>
      <p:ext uri="{BB962C8B-B14F-4D97-AF65-F5344CB8AC3E}">
        <p14:creationId xmlns:p14="http://schemas.microsoft.com/office/powerpoint/2010/main" val="32578836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20</a:t>
            </a:fld>
            <a:endParaRPr lang="en-GB"/>
          </a:p>
        </p:txBody>
      </p:sp>
    </p:spTree>
    <p:extLst>
      <p:ext uri="{BB962C8B-B14F-4D97-AF65-F5344CB8AC3E}">
        <p14:creationId xmlns:p14="http://schemas.microsoft.com/office/powerpoint/2010/main" val="1844823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5"/>
          </p:nvPr>
        </p:nvSpPr>
        <p:spPr/>
        <p:txBody>
          <a:bodyPr/>
          <a:lstStyle/>
          <a:p>
            <a:fld id="{8C552D5D-CE56-4391-8683-5B0FB1652FB5}" type="slidenum">
              <a:rPr lang="en-GB" smtClean="0"/>
              <a:t>21</a:t>
            </a:fld>
            <a:endParaRPr lang="en-GB"/>
          </a:p>
        </p:txBody>
      </p:sp>
    </p:spTree>
    <p:extLst>
      <p:ext uri="{BB962C8B-B14F-4D97-AF65-F5344CB8AC3E}">
        <p14:creationId xmlns:p14="http://schemas.microsoft.com/office/powerpoint/2010/main" val="2264045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baseline="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C552D5D-CE56-4391-8683-5B0FB1652FB5}" type="slidenum">
              <a:rPr lang="en-GB" smtClean="0"/>
              <a:t>22</a:t>
            </a:fld>
            <a:endParaRPr lang="en-GB"/>
          </a:p>
        </p:txBody>
      </p:sp>
    </p:spTree>
    <p:extLst>
      <p:ext uri="{BB962C8B-B14F-4D97-AF65-F5344CB8AC3E}">
        <p14:creationId xmlns:p14="http://schemas.microsoft.com/office/powerpoint/2010/main" val="3535477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5"/>
          </p:nvPr>
        </p:nvSpPr>
        <p:spPr/>
        <p:txBody>
          <a:bodyPr/>
          <a:lstStyle/>
          <a:p>
            <a:fld id="{8C552D5D-CE56-4391-8683-5B0FB1652FB5}" type="slidenum">
              <a:rPr lang="en-GB" smtClean="0"/>
              <a:t>23</a:t>
            </a:fld>
            <a:endParaRPr lang="en-GB"/>
          </a:p>
        </p:txBody>
      </p:sp>
    </p:spTree>
    <p:extLst>
      <p:ext uri="{BB962C8B-B14F-4D97-AF65-F5344CB8AC3E}">
        <p14:creationId xmlns:p14="http://schemas.microsoft.com/office/powerpoint/2010/main" val="30435844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24</a:t>
            </a:fld>
            <a:endParaRPr lang="en-GB"/>
          </a:p>
        </p:txBody>
      </p:sp>
    </p:spTree>
    <p:extLst>
      <p:ext uri="{BB962C8B-B14F-4D97-AF65-F5344CB8AC3E}">
        <p14:creationId xmlns:p14="http://schemas.microsoft.com/office/powerpoint/2010/main" val="2164139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8C552D5D-CE56-4391-8683-5B0FB1652FB5}" type="slidenum">
              <a:rPr lang="en-GB" smtClean="0"/>
              <a:t>25</a:t>
            </a:fld>
            <a:endParaRPr lang="en-GB"/>
          </a:p>
        </p:txBody>
      </p:sp>
    </p:spTree>
    <p:extLst>
      <p:ext uri="{BB962C8B-B14F-4D97-AF65-F5344CB8AC3E}">
        <p14:creationId xmlns:p14="http://schemas.microsoft.com/office/powerpoint/2010/main" val="16898277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552D5D-CE56-4391-8683-5B0FB1652FB5}" type="slidenum">
              <a:rPr lang="en-GB" smtClean="0"/>
              <a:t>26</a:t>
            </a:fld>
            <a:endParaRPr lang="en-GB"/>
          </a:p>
        </p:txBody>
      </p:sp>
    </p:spTree>
    <p:extLst>
      <p:ext uri="{BB962C8B-B14F-4D97-AF65-F5344CB8AC3E}">
        <p14:creationId xmlns:p14="http://schemas.microsoft.com/office/powerpoint/2010/main" val="13175077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552D5D-CE56-4391-8683-5B0FB1652FB5}" type="slidenum">
              <a:rPr lang="en-GB" smtClean="0"/>
              <a:t>27</a:t>
            </a:fld>
            <a:endParaRPr lang="en-GB"/>
          </a:p>
        </p:txBody>
      </p:sp>
    </p:spTree>
    <p:extLst>
      <p:ext uri="{BB962C8B-B14F-4D97-AF65-F5344CB8AC3E}">
        <p14:creationId xmlns:p14="http://schemas.microsoft.com/office/powerpoint/2010/main" val="210568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778326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629283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4131661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557FA2-83BE-45D5-9FD7-67F8145F2E02}" type="datetimeFigureOut">
              <a:rPr lang="en-GB" smtClean="0"/>
              <a:t>22/03/2022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12518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557FA2-83BE-45D5-9FD7-67F8145F2E02}" type="datetimeFigureOut">
              <a:rPr lang="en-GB" smtClean="0"/>
              <a:t>22/03/2022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215253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501235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3948818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3108030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557FA2-83BE-45D5-9FD7-67F8145F2E02}" type="datetimeFigureOut">
              <a:rPr lang="en-GB" smtClean="0"/>
              <a:t>22/03/2022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2203421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557FA2-83BE-45D5-9FD7-67F8145F2E02}" type="datetimeFigureOut">
              <a:rPr lang="en-GB" smtClean="0"/>
              <a:t>22/03/2022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300032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2303084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569466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36546744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518220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20822503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23659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557FA2-83BE-45D5-9FD7-67F8145F2E02}" type="datetimeFigureOut">
              <a:rPr lang="en-GB" smtClean="0"/>
              <a:t>22/03/2022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5B3DE1-43C6-4D7C-BE20-93308C0C2F74}" type="slidenum">
              <a:rPr lang="en-GB" smtClean="0"/>
              <a:t>‹#›</a:t>
            </a:fld>
            <a:endParaRPr lang="en-GB"/>
          </a:p>
        </p:txBody>
      </p:sp>
    </p:spTree>
    <p:extLst>
      <p:ext uri="{BB962C8B-B14F-4D97-AF65-F5344CB8AC3E}">
        <p14:creationId xmlns:p14="http://schemas.microsoft.com/office/powerpoint/2010/main" val="1576784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5557FA2-83BE-45D5-9FD7-67F8145F2E02}" type="datetimeFigureOut">
              <a:rPr lang="en-GB" smtClean="0"/>
              <a:t>22/03/2022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25B3DE1-43C6-4D7C-BE20-93308C0C2F74}" type="slidenum">
              <a:rPr lang="en-GB" smtClean="0"/>
              <a:t>‹#›</a:t>
            </a:fld>
            <a:endParaRPr lang="en-GB"/>
          </a:p>
        </p:txBody>
      </p:sp>
    </p:spTree>
    <p:extLst>
      <p:ext uri="{BB962C8B-B14F-4D97-AF65-F5344CB8AC3E}">
        <p14:creationId xmlns:p14="http://schemas.microsoft.com/office/powerpoint/2010/main" val="2892818466"/>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cambridge-community.org.uk/professional-development/gswmeta/index.html"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1.xml"/><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11.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6A81905-F480-46A4-BC10-215D24EA1A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005813-15E8-43CA-94DD-D98CB2EB0366}"/>
              </a:ext>
            </a:extLst>
          </p:cNvPr>
          <p:cNvSpPr>
            <a:spLocks noGrp="1"/>
          </p:cNvSpPr>
          <p:nvPr>
            <p:ph type="ctrTitle"/>
          </p:nvPr>
        </p:nvSpPr>
        <p:spPr>
          <a:xfrm>
            <a:off x="4872012" y="1660000"/>
            <a:ext cx="6251600" cy="3329581"/>
          </a:xfrm>
        </p:spPr>
        <p:txBody>
          <a:bodyPr>
            <a:normAutofit fontScale="90000"/>
          </a:bodyPr>
          <a:lstStyle/>
          <a:p>
            <a:pPr>
              <a:lnSpc>
                <a:spcPct val="90000"/>
              </a:lnSpc>
            </a:pP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effectLst/>
                <a:latin typeface="Arial" panose="020B0604020202020204" pitchFamily="34" charset="0"/>
                <a:ea typeface="Times New Roman" panose="02020603050405020304" pitchFamily="18" charset="0"/>
              </a:rPr>
              <a:t/>
            </a:r>
            <a:br>
              <a:rPr lang="en-GB" b="1" dirty="0">
                <a:solidFill>
                  <a:srgbClr val="EBEBEB"/>
                </a:solidFill>
                <a:effectLst/>
                <a:latin typeface="Arial" panose="020B0604020202020204" pitchFamily="34" charset="0"/>
                <a:ea typeface="Times New Roman" panose="02020603050405020304" pitchFamily="18" charset="0"/>
              </a:rPr>
            </a:br>
            <a:r>
              <a:rPr lang="en-GB" b="1" dirty="0">
                <a:solidFill>
                  <a:srgbClr val="EBEBEB"/>
                </a:solidFill>
                <a:latin typeface="Arial" panose="020B0604020202020204" pitchFamily="34" charset="0"/>
                <a:ea typeface="Times New Roman" panose="02020603050405020304" pitchFamily="18" charset="0"/>
              </a:rPr>
              <a:t/>
            </a:r>
            <a:br>
              <a:rPr lang="en-GB" b="1" dirty="0">
                <a:solidFill>
                  <a:srgbClr val="EBEBEB"/>
                </a:solidFill>
                <a:latin typeface="Arial" panose="020B0604020202020204" pitchFamily="34" charset="0"/>
                <a:ea typeface="Times New Roman" panose="02020603050405020304" pitchFamily="18" charset="0"/>
              </a:rPr>
            </a:br>
            <a:r>
              <a:rPr lang="en-GB" b="1" dirty="0" smtClean="0">
                <a:solidFill>
                  <a:srgbClr val="EBEBEB"/>
                </a:solidFill>
                <a:latin typeface="Arial" panose="020B0604020202020204" pitchFamily="34" charset="0"/>
                <a:ea typeface="Times New Roman" panose="02020603050405020304" pitchFamily="18" charset="0"/>
              </a:rPr>
              <a:t>Metacognition</a:t>
            </a:r>
            <a:br>
              <a:rPr lang="en-GB" b="1" dirty="0" smtClean="0">
                <a:solidFill>
                  <a:srgbClr val="EBEBEB"/>
                </a:solidFill>
                <a:latin typeface="Arial" panose="020B0604020202020204" pitchFamily="34" charset="0"/>
                <a:ea typeface="Times New Roman" panose="02020603050405020304" pitchFamily="18" charset="0"/>
              </a:rPr>
            </a:br>
            <a:r>
              <a:rPr lang="en-GB" sz="3600" b="1" dirty="0" smtClean="0">
                <a:solidFill>
                  <a:srgbClr val="EBEBEB"/>
                </a:solidFill>
                <a:latin typeface="Arial" panose="020B0604020202020204" pitchFamily="34" charset="0"/>
                <a:ea typeface="Times New Roman" panose="02020603050405020304" pitchFamily="18" charset="0"/>
              </a:rPr>
              <a:t>Parent Workshop March 2022</a:t>
            </a:r>
            <a:r>
              <a:rPr lang="en-GB" dirty="0">
                <a:solidFill>
                  <a:srgbClr val="EBEBEB"/>
                </a:solidFill>
                <a:latin typeface="Times New Roman" panose="02020603050405020304" pitchFamily="18" charset="0"/>
                <a:ea typeface="Times New Roman" panose="02020603050405020304" pitchFamily="18" charset="0"/>
              </a:rPr>
              <a:t/>
            </a:r>
            <a:br>
              <a:rPr lang="en-GB" dirty="0">
                <a:solidFill>
                  <a:srgbClr val="EBEBEB"/>
                </a:solidFill>
                <a:latin typeface="Times New Roman" panose="02020603050405020304" pitchFamily="18" charset="0"/>
                <a:ea typeface="Times New Roman" panose="02020603050405020304" pitchFamily="18" charset="0"/>
              </a:rPr>
            </a:br>
            <a:endParaRPr lang="en-GB" dirty="0">
              <a:solidFill>
                <a:srgbClr val="EBEBEB"/>
              </a:solidFill>
            </a:endParaRPr>
          </a:p>
        </p:txBody>
      </p:sp>
      <p:sp>
        <p:nvSpPr>
          <p:cNvPr id="12" name="Freeform 8">
            <a:extLst>
              <a:ext uri="{FF2B5EF4-FFF2-40B4-BE49-F238E27FC236}">
                <a16:creationId xmlns:a16="http://schemas.microsoft.com/office/drawing/2014/main" id="{36FD4D9D-3784-41E8-8405-A42B72F513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09811DF6-66E4-43D5-B564-3151796531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81964" cy="6858000"/>
          </a:xfrm>
          <a:custGeom>
            <a:avLst/>
            <a:gdLst>
              <a:gd name="connsiteX0" fmla="*/ 3137249 w 4481964"/>
              <a:gd name="connsiteY0" fmla="*/ 0 h 6858000"/>
              <a:gd name="connsiteX1" fmla="*/ 4480787 w 4481964"/>
              <a:gd name="connsiteY1" fmla="*/ 0 h 6858000"/>
              <a:gd name="connsiteX2" fmla="*/ 4455742 w 4481964"/>
              <a:gd name="connsiteY2" fmla="*/ 155676 h 6858000"/>
              <a:gd name="connsiteX3" fmla="*/ 4431873 w 4481964"/>
              <a:gd name="connsiteY3" fmla="*/ 310667 h 6858000"/>
              <a:gd name="connsiteX4" fmla="*/ 4408509 w 4481964"/>
              <a:gd name="connsiteY4" fmla="*/ 466344 h 6858000"/>
              <a:gd name="connsiteX5" fmla="*/ 4388506 w 4481964"/>
              <a:gd name="connsiteY5" fmla="*/ 622706 h 6858000"/>
              <a:gd name="connsiteX6" fmla="*/ 4368335 w 4481964"/>
              <a:gd name="connsiteY6" fmla="*/ 778383 h 6858000"/>
              <a:gd name="connsiteX7" fmla="*/ 4349509 w 4481964"/>
              <a:gd name="connsiteY7" fmla="*/ 934745 h 6858000"/>
              <a:gd name="connsiteX8" fmla="*/ 4333373 w 4481964"/>
              <a:gd name="connsiteY8" fmla="*/ 1089050 h 6858000"/>
              <a:gd name="connsiteX9" fmla="*/ 4318077 w 4481964"/>
              <a:gd name="connsiteY9" fmla="*/ 1245413 h 6858000"/>
              <a:gd name="connsiteX10" fmla="*/ 4304125 w 4481964"/>
              <a:gd name="connsiteY10" fmla="*/ 1401089 h 6858000"/>
              <a:gd name="connsiteX11" fmla="*/ 4292023 w 4481964"/>
              <a:gd name="connsiteY11" fmla="*/ 1554023 h 6858000"/>
              <a:gd name="connsiteX12" fmla="*/ 4279920 w 4481964"/>
              <a:gd name="connsiteY12" fmla="*/ 1709013 h 6858000"/>
              <a:gd name="connsiteX13" fmla="*/ 4269835 w 4481964"/>
              <a:gd name="connsiteY13" fmla="*/ 1861947 h 6858000"/>
              <a:gd name="connsiteX14" fmla="*/ 4261935 w 4481964"/>
              <a:gd name="connsiteY14" fmla="*/ 2014880 h 6858000"/>
              <a:gd name="connsiteX15" fmla="*/ 4253698 w 4481964"/>
              <a:gd name="connsiteY15" fmla="*/ 2167128 h 6858000"/>
              <a:gd name="connsiteX16" fmla="*/ 4246807 w 4481964"/>
              <a:gd name="connsiteY16" fmla="*/ 2318004 h 6858000"/>
              <a:gd name="connsiteX17" fmla="*/ 4241932 w 4481964"/>
              <a:gd name="connsiteY17" fmla="*/ 2467508 h 6858000"/>
              <a:gd name="connsiteX18" fmla="*/ 4237730 w 4481964"/>
              <a:gd name="connsiteY18" fmla="*/ 2617013 h 6858000"/>
              <a:gd name="connsiteX19" fmla="*/ 4233696 w 4481964"/>
              <a:gd name="connsiteY19" fmla="*/ 2765145 h 6858000"/>
              <a:gd name="connsiteX20" fmla="*/ 4231847 w 4481964"/>
              <a:gd name="connsiteY20" fmla="*/ 2911221 h 6858000"/>
              <a:gd name="connsiteX21" fmla="*/ 4229830 w 4481964"/>
              <a:gd name="connsiteY21" fmla="*/ 3057296 h 6858000"/>
              <a:gd name="connsiteX22" fmla="*/ 4228821 w 4481964"/>
              <a:gd name="connsiteY22" fmla="*/ 3201314 h 6858000"/>
              <a:gd name="connsiteX23" fmla="*/ 4229830 w 4481964"/>
              <a:gd name="connsiteY23" fmla="*/ 3343960 h 6858000"/>
              <a:gd name="connsiteX24" fmla="*/ 4229830 w 4481964"/>
              <a:gd name="connsiteY24" fmla="*/ 3485235 h 6858000"/>
              <a:gd name="connsiteX25" fmla="*/ 4231847 w 4481964"/>
              <a:gd name="connsiteY25" fmla="*/ 3625138 h 6858000"/>
              <a:gd name="connsiteX26" fmla="*/ 4234872 w 4481964"/>
              <a:gd name="connsiteY26" fmla="*/ 3762298 h 6858000"/>
              <a:gd name="connsiteX27" fmla="*/ 4237730 w 4481964"/>
              <a:gd name="connsiteY27" fmla="*/ 3898087 h 6858000"/>
              <a:gd name="connsiteX28" fmla="*/ 4240924 w 4481964"/>
              <a:gd name="connsiteY28" fmla="*/ 4031132 h 6858000"/>
              <a:gd name="connsiteX29" fmla="*/ 4245798 w 4481964"/>
              <a:gd name="connsiteY29" fmla="*/ 4163491 h 6858000"/>
              <a:gd name="connsiteX30" fmla="*/ 4251009 w 4481964"/>
              <a:gd name="connsiteY30" fmla="*/ 4293793 h 6858000"/>
              <a:gd name="connsiteX31" fmla="*/ 4255715 w 4481964"/>
              <a:gd name="connsiteY31" fmla="*/ 4421352 h 6858000"/>
              <a:gd name="connsiteX32" fmla="*/ 4268995 w 4481964"/>
              <a:gd name="connsiteY32" fmla="*/ 4670298 h 6858000"/>
              <a:gd name="connsiteX33" fmla="*/ 4283114 w 4481964"/>
              <a:gd name="connsiteY33" fmla="*/ 4908956 h 6858000"/>
              <a:gd name="connsiteX34" fmla="*/ 4297906 w 4481964"/>
              <a:gd name="connsiteY34" fmla="*/ 5138013 h 6858000"/>
              <a:gd name="connsiteX35" fmla="*/ 4314211 w 4481964"/>
              <a:gd name="connsiteY35" fmla="*/ 5354726 h 6858000"/>
              <a:gd name="connsiteX36" fmla="*/ 4331188 w 4481964"/>
              <a:gd name="connsiteY36" fmla="*/ 5561838 h 6858000"/>
              <a:gd name="connsiteX37" fmla="*/ 4349509 w 4481964"/>
              <a:gd name="connsiteY37" fmla="*/ 5753862 h 6858000"/>
              <a:gd name="connsiteX38" fmla="*/ 4367495 w 4481964"/>
              <a:gd name="connsiteY38" fmla="*/ 5934227 h 6858000"/>
              <a:gd name="connsiteX39" fmla="*/ 4385480 w 4481964"/>
              <a:gd name="connsiteY39" fmla="*/ 6100191 h 6858000"/>
              <a:gd name="connsiteX40" fmla="*/ 4402457 w 4481964"/>
              <a:gd name="connsiteY40" fmla="*/ 6252438 h 6858000"/>
              <a:gd name="connsiteX41" fmla="*/ 4418594 w 4481964"/>
              <a:gd name="connsiteY41" fmla="*/ 6387541 h 6858000"/>
              <a:gd name="connsiteX42" fmla="*/ 4433890 w 4481964"/>
              <a:gd name="connsiteY42" fmla="*/ 6509613 h 6858000"/>
              <a:gd name="connsiteX43" fmla="*/ 4446665 w 4481964"/>
              <a:gd name="connsiteY43" fmla="*/ 6612483 h 6858000"/>
              <a:gd name="connsiteX44" fmla="*/ 4458767 w 4481964"/>
              <a:gd name="connsiteY44" fmla="*/ 6698894 h 6858000"/>
              <a:gd name="connsiteX45" fmla="*/ 4476081 w 4481964"/>
              <a:gd name="connsiteY45" fmla="*/ 6817538 h 6858000"/>
              <a:gd name="connsiteX46" fmla="*/ 4481964 w 4481964"/>
              <a:gd name="connsiteY46" fmla="*/ 6858000 h 6858000"/>
              <a:gd name="connsiteX47" fmla="*/ 3577807 w 4481964"/>
              <a:gd name="connsiteY47" fmla="*/ 6858000 h 6858000"/>
              <a:gd name="connsiteX48" fmla="*/ 3577807 w 4481964"/>
              <a:gd name="connsiteY48" fmla="*/ 6858000 h 6858000"/>
              <a:gd name="connsiteX49" fmla="*/ 0 w 4481964"/>
              <a:gd name="connsiteY49" fmla="*/ 6858000 h 6858000"/>
              <a:gd name="connsiteX50" fmla="*/ 0 w 4481964"/>
              <a:gd name="connsiteY50" fmla="*/ 0 h 6858000"/>
              <a:gd name="connsiteX51" fmla="*/ 3137249 w 448196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481964" h="6858000">
                <a:moveTo>
                  <a:pt x="3137249" y="0"/>
                </a:moveTo>
                <a:lnTo>
                  <a:pt x="4480787" y="0"/>
                </a:lnTo>
                <a:lnTo>
                  <a:pt x="4455742" y="155676"/>
                </a:lnTo>
                <a:lnTo>
                  <a:pt x="4431873" y="310667"/>
                </a:lnTo>
                <a:lnTo>
                  <a:pt x="4408509" y="466344"/>
                </a:lnTo>
                <a:lnTo>
                  <a:pt x="4388506" y="622706"/>
                </a:lnTo>
                <a:lnTo>
                  <a:pt x="4368335" y="778383"/>
                </a:lnTo>
                <a:lnTo>
                  <a:pt x="4349509" y="934745"/>
                </a:lnTo>
                <a:lnTo>
                  <a:pt x="4333373" y="1089050"/>
                </a:lnTo>
                <a:lnTo>
                  <a:pt x="4318077" y="1245413"/>
                </a:lnTo>
                <a:lnTo>
                  <a:pt x="4304125" y="1401089"/>
                </a:lnTo>
                <a:lnTo>
                  <a:pt x="4292023" y="1554023"/>
                </a:lnTo>
                <a:lnTo>
                  <a:pt x="4279920" y="1709013"/>
                </a:lnTo>
                <a:lnTo>
                  <a:pt x="4269835" y="1861947"/>
                </a:lnTo>
                <a:lnTo>
                  <a:pt x="4261935" y="2014880"/>
                </a:lnTo>
                <a:lnTo>
                  <a:pt x="4253698" y="2167128"/>
                </a:lnTo>
                <a:lnTo>
                  <a:pt x="4246807" y="2318004"/>
                </a:lnTo>
                <a:lnTo>
                  <a:pt x="4241932" y="2467508"/>
                </a:lnTo>
                <a:lnTo>
                  <a:pt x="4237730" y="2617013"/>
                </a:lnTo>
                <a:lnTo>
                  <a:pt x="4233696" y="2765145"/>
                </a:lnTo>
                <a:lnTo>
                  <a:pt x="4231847" y="2911221"/>
                </a:lnTo>
                <a:lnTo>
                  <a:pt x="4229830" y="3057296"/>
                </a:lnTo>
                <a:lnTo>
                  <a:pt x="4228821" y="3201314"/>
                </a:lnTo>
                <a:lnTo>
                  <a:pt x="4229830" y="3343960"/>
                </a:lnTo>
                <a:lnTo>
                  <a:pt x="4229830" y="3485235"/>
                </a:lnTo>
                <a:lnTo>
                  <a:pt x="4231847" y="3625138"/>
                </a:lnTo>
                <a:lnTo>
                  <a:pt x="4234872" y="3762298"/>
                </a:lnTo>
                <a:lnTo>
                  <a:pt x="4237730" y="3898087"/>
                </a:lnTo>
                <a:lnTo>
                  <a:pt x="4240924" y="4031132"/>
                </a:lnTo>
                <a:lnTo>
                  <a:pt x="4245798" y="4163491"/>
                </a:lnTo>
                <a:lnTo>
                  <a:pt x="4251009" y="4293793"/>
                </a:lnTo>
                <a:lnTo>
                  <a:pt x="4255715" y="4421352"/>
                </a:lnTo>
                <a:lnTo>
                  <a:pt x="4268995" y="4670298"/>
                </a:lnTo>
                <a:lnTo>
                  <a:pt x="4283114" y="4908956"/>
                </a:lnTo>
                <a:lnTo>
                  <a:pt x="4297906" y="5138013"/>
                </a:lnTo>
                <a:lnTo>
                  <a:pt x="4314211" y="5354726"/>
                </a:lnTo>
                <a:lnTo>
                  <a:pt x="4331188" y="5561838"/>
                </a:lnTo>
                <a:lnTo>
                  <a:pt x="4349509" y="5753862"/>
                </a:lnTo>
                <a:lnTo>
                  <a:pt x="4367495" y="5934227"/>
                </a:lnTo>
                <a:lnTo>
                  <a:pt x="4385480" y="6100191"/>
                </a:lnTo>
                <a:lnTo>
                  <a:pt x="4402457" y="6252438"/>
                </a:lnTo>
                <a:lnTo>
                  <a:pt x="4418594" y="6387541"/>
                </a:lnTo>
                <a:lnTo>
                  <a:pt x="4433890" y="6509613"/>
                </a:lnTo>
                <a:lnTo>
                  <a:pt x="4446665" y="6612483"/>
                </a:lnTo>
                <a:lnTo>
                  <a:pt x="4458767" y="6698894"/>
                </a:lnTo>
                <a:lnTo>
                  <a:pt x="4476081" y="6817538"/>
                </a:lnTo>
                <a:lnTo>
                  <a:pt x="4481964" y="6858000"/>
                </a:lnTo>
                <a:lnTo>
                  <a:pt x="3577807" y="6858000"/>
                </a:lnTo>
                <a:lnTo>
                  <a:pt x="3577807" y="6858000"/>
                </a:lnTo>
                <a:lnTo>
                  <a:pt x="0" y="6858000"/>
                </a:lnTo>
                <a:lnTo>
                  <a:pt x="0" y="0"/>
                </a:lnTo>
                <a:lnTo>
                  <a:pt x="313724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60817A52-B891-4228-A61E-0C0A57632D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Picture 4" descr="Logo&#10;&#10;Description automatically generated">
            <a:extLst>
              <a:ext uri="{FF2B5EF4-FFF2-40B4-BE49-F238E27FC236}">
                <a16:creationId xmlns:a16="http://schemas.microsoft.com/office/drawing/2014/main" id="{C3EB8BE5-C4E3-4E4C-ABEC-90E1B5CBCA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240" y="2097019"/>
            <a:ext cx="2936836" cy="2892562"/>
          </a:xfrm>
          <a:prstGeom prst="rect">
            <a:avLst/>
          </a:prstGeom>
          <a:effectLst/>
        </p:spPr>
      </p:pic>
      <p:pic>
        <p:nvPicPr>
          <p:cNvPr id="3" name="01 Vivaldi- Violin Concerto In E, Op. 8-1, RV 269, 'The Four Seasons (Spring)' - 1. Allegr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6757" y="6184257"/>
            <a:ext cx="609600" cy="550762"/>
          </a:xfrm>
          <a:prstGeom prst="rect">
            <a:avLst/>
          </a:prstGeom>
        </p:spPr>
      </p:pic>
    </p:spTree>
    <p:extLst>
      <p:ext uri="{BB962C8B-B14F-4D97-AF65-F5344CB8AC3E}">
        <p14:creationId xmlns:p14="http://schemas.microsoft.com/office/powerpoint/2010/main" val="21010379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467" fill="hold"/>
                                        <p:tgtEl>
                                          <p:spTgt spid="3"/>
                                        </p:tgtEl>
                                      </p:cBhvr>
                                    </p:cmd>
                                  </p:childTnLst>
                                </p:cTn>
                              </p:par>
                            </p:childTnLst>
                          </p:cTn>
                        </p:par>
                      </p:childTnLst>
                    </p:cTn>
                  </p:par>
                </p:childTnLst>
              </p:cTn>
              <p:nextCondLst>
                <p:cond evt="onClick" delay="0">
                  <p:tgtEl>
                    <p:spTgt spid="3"/>
                  </p:tgtEl>
                </p:cond>
              </p:nextCondLst>
            </p:seq>
            <p:audio>
              <p:cMediaNode vol="15152">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endParaRPr lang="en-GB" dirty="0"/>
          </a:p>
        </p:txBody>
      </p:sp>
      <p:sp>
        <p:nvSpPr>
          <p:cNvPr id="3" name="TextBox 2"/>
          <p:cNvSpPr txBox="1"/>
          <p:nvPr/>
        </p:nvSpPr>
        <p:spPr>
          <a:xfrm>
            <a:off x="251012" y="1323313"/>
            <a:ext cx="11601019" cy="4401205"/>
          </a:xfrm>
          <a:prstGeom prst="rect">
            <a:avLst/>
          </a:prstGeom>
          <a:noFill/>
        </p:spPr>
        <p:txBody>
          <a:bodyPr wrap="square" rtlCol="0">
            <a:spAutoFit/>
          </a:bodyPr>
          <a:lstStyle/>
          <a:p>
            <a:endParaRPr lang="en-GB" sz="2800" dirty="0"/>
          </a:p>
          <a:p>
            <a:pPr marL="457200" indent="-457200">
              <a:buFont typeface="Symbol" panose="05050102010706020507" pitchFamily="18" charset="2"/>
              <a:buChar char=""/>
            </a:pPr>
            <a:r>
              <a:rPr lang="en-GB" sz="3600" dirty="0">
                <a:solidFill>
                  <a:schemeClr val="accent3">
                    <a:lumMod val="20000"/>
                    <a:lumOff val="80000"/>
                  </a:schemeClr>
                </a:solidFill>
              </a:rPr>
              <a:t>What is metacognition and why is it important?</a:t>
            </a:r>
          </a:p>
          <a:p>
            <a:pPr marL="457200" indent="-457200">
              <a:buFont typeface="Symbol" panose="05050102010706020507" pitchFamily="18" charset="2"/>
              <a:buChar char=""/>
            </a:pPr>
            <a:endParaRPr lang="en-US" sz="3600" dirty="0">
              <a:solidFill>
                <a:schemeClr val="accent3">
                  <a:lumMod val="20000"/>
                  <a:lumOff val="80000"/>
                </a:schemeClr>
              </a:solidFill>
            </a:endParaRPr>
          </a:p>
          <a:p>
            <a:pPr marL="457200" indent="-457200">
              <a:buFont typeface="Symbol" panose="05050102010706020507" pitchFamily="18" charset="2"/>
              <a:buChar char=""/>
            </a:pPr>
            <a:r>
              <a:rPr lang="en-US" sz="3600" dirty="0" smtClean="0">
                <a:solidFill>
                  <a:schemeClr val="accent3">
                    <a:lumMod val="20000"/>
                    <a:lumOff val="80000"/>
                  </a:schemeClr>
                </a:solidFill>
              </a:rPr>
              <a:t>How do we support pupils to develop metacognitive strategies </a:t>
            </a:r>
            <a:r>
              <a:rPr lang="en-US" sz="3600" dirty="0">
                <a:solidFill>
                  <a:schemeClr val="accent3">
                    <a:lumMod val="20000"/>
                    <a:lumOff val="80000"/>
                  </a:schemeClr>
                </a:solidFill>
              </a:rPr>
              <a:t>at Oakwood?</a:t>
            </a:r>
            <a:endParaRPr lang="en-GB" sz="3600" dirty="0">
              <a:solidFill>
                <a:schemeClr val="accent3">
                  <a:lumMod val="20000"/>
                  <a:lumOff val="80000"/>
                </a:schemeClr>
              </a:solidFill>
            </a:endParaRPr>
          </a:p>
          <a:p>
            <a:pPr marL="457200" indent="-457200">
              <a:buFont typeface="Symbol" panose="05050102010706020507" pitchFamily="18" charset="2"/>
              <a:buChar char=""/>
            </a:pPr>
            <a:endParaRPr lang="en-US" sz="3600" dirty="0">
              <a:solidFill>
                <a:schemeClr val="accent3">
                  <a:lumMod val="20000"/>
                  <a:lumOff val="80000"/>
                </a:schemeClr>
              </a:solidFill>
            </a:endParaRPr>
          </a:p>
          <a:p>
            <a:pPr marL="457200" indent="-457200">
              <a:buFont typeface="Symbol" panose="05050102010706020507" pitchFamily="18" charset="2"/>
              <a:buChar char=""/>
            </a:pPr>
            <a:r>
              <a:rPr lang="en-US" sz="3600" dirty="0">
                <a:solidFill>
                  <a:schemeClr val="accent3">
                    <a:lumMod val="20000"/>
                    <a:lumOff val="80000"/>
                  </a:schemeClr>
                </a:solidFill>
              </a:rPr>
              <a:t>How can you support your children’s metacognition at home?</a:t>
            </a:r>
          </a:p>
        </p:txBody>
      </p:sp>
    </p:spTree>
    <p:extLst>
      <p:ext uri="{BB962C8B-B14F-4D97-AF65-F5344CB8AC3E}">
        <p14:creationId xmlns:p14="http://schemas.microsoft.com/office/powerpoint/2010/main" val="20568533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0416" y="409263"/>
            <a:ext cx="9235955" cy="962337"/>
          </a:xfrm>
        </p:spPr>
        <p:txBody>
          <a:bodyPr/>
          <a:lstStyle/>
          <a:p>
            <a:r>
              <a:rPr lang="en-GB" b="1" dirty="0" smtClean="0">
                <a:solidFill>
                  <a:schemeClr val="tx1"/>
                </a:solidFill>
                <a:hlinkClick r:id="rId3"/>
              </a:rPr>
              <a:t>What </a:t>
            </a:r>
            <a:r>
              <a:rPr lang="en-GB" b="1" dirty="0">
                <a:solidFill>
                  <a:schemeClr val="tx1"/>
                </a:solidFill>
                <a:hlinkClick r:id="rId3"/>
              </a:rPr>
              <a:t>is metacognition?</a:t>
            </a:r>
            <a:endParaRPr lang="en-GB" b="1" dirty="0">
              <a:solidFill>
                <a:schemeClr val="tx1"/>
              </a:solidFill>
            </a:endParaRPr>
          </a:p>
        </p:txBody>
      </p:sp>
      <p:sp>
        <p:nvSpPr>
          <p:cNvPr id="3" name="Rectangle 2"/>
          <p:cNvSpPr/>
          <p:nvPr/>
        </p:nvSpPr>
        <p:spPr>
          <a:xfrm>
            <a:off x="520416" y="1685720"/>
            <a:ext cx="11165616" cy="4801314"/>
          </a:xfrm>
          <a:prstGeom prst="rect">
            <a:avLst/>
          </a:prstGeom>
        </p:spPr>
        <p:txBody>
          <a:bodyPr wrap="square">
            <a:spAutoFit/>
          </a:bodyPr>
          <a:lstStyle/>
          <a:p>
            <a:pPr marL="285750" indent="-285750">
              <a:spcAft>
                <a:spcPts val="1800"/>
              </a:spcAft>
              <a:buFont typeface="Arial" panose="020B0604020202020204" pitchFamily="34" charset="0"/>
              <a:buChar char="•"/>
            </a:pPr>
            <a:r>
              <a:rPr lang="en-US" sz="3600" dirty="0" smtClean="0">
                <a:solidFill>
                  <a:schemeClr val="accent3">
                    <a:lumMod val="40000"/>
                    <a:lumOff val="60000"/>
                  </a:schemeClr>
                </a:solidFill>
              </a:rPr>
              <a:t>Understanding how we learn</a:t>
            </a:r>
            <a:endParaRPr lang="en-US" sz="3600" dirty="0">
              <a:solidFill>
                <a:schemeClr val="accent3">
                  <a:lumMod val="40000"/>
                  <a:lumOff val="60000"/>
                </a:schemeClr>
              </a:solidFill>
            </a:endParaRPr>
          </a:p>
          <a:p>
            <a:pPr marL="285750" indent="-285750">
              <a:spcAft>
                <a:spcPts val="1800"/>
              </a:spcAft>
              <a:buFont typeface="Arial" panose="020B0604020202020204" pitchFamily="34" charset="0"/>
              <a:buChar char="•"/>
            </a:pPr>
            <a:r>
              <a:rPr lang="en-US" sz="3600" dirty="0" smtClean="0">
                <a:solidFill>
                  <a:schemeClr val="tx2"/>
                </a:solidFill>
              </a:rPr>
              <a:t>Planning tasks and strategies to aim for success</a:t>
            </a:r>
            <a:endParaRPr lang="en-US" sz="3600" dirty="0">
              <a:solidFill>
                <a:schemeClr val="tx2"/>
              </a:solidFill>
            </a:endParaRPr>
          </a:p>
          <a:p>
            <a:pPr marL="285750" indent="-285750">
              <a:spcAft>
                <a:spcPts val="1800"/>
              </a:spcAft>
              <a:buFont typeface="Arial" panose="020B0604020202020204" pitchFamily="34" charset="0"/>
              <a:buChar char="•"/>
            </a:pPr>
            <a:r>
              <a:rPr lang="en-US" sz="3600" dirty="0" smtClean="0">
                <a:solidFill>
                  <a:schemeClr val="accent3">
                    <a:lumMod val="40000"/>
                    <a:lumOff val="60000"/>
                  </a:schemeClr>
                </a:solidFill>
              </a:rPr>
              <a:t>Taking notice of whether we are on track and making changes if something isn’t working</a:t>
            </a:r>
          </a:p>
          <a:p>
            <a:pPr marL="285750" indent="-285750">
              <a:spcAft>
                <a:spcPts val="600"/>
              </a:spcAft>
              <a:buFont typeface="Arial" panose="020B0604020202020204" pitchFamily="34" charset="0"/>
              <a:buChar char="•"/>
            </a:pPr>
            <a:r>
              <a:rPr lang="en-US" sz="3600" dirty="0" smtClean="0">
                <a:solidFill>
                  <a:schemeClr val="tx2"/>
                </a:solidFill>
              </a:rPr>
              <a:t>Reflecting on what worked and what we will change next time to be even better</a:t>
            </a:r>
            <a:endParaRPr lang="en-US" sz="3600" dirty="0">
              <a:solidFill>
                <a:schemeClr val="tx2"/>
              </a:solidFill>
            </a:endParaRPr>
          </a:p>
          <a:p>
            <a:pPr marL="285750" indent="-285750">
              <a:spcAft>
                <a:spcPts val="600"/>
              </a:spcAft>
              <a:buFont typeface="Arial" panose="020B0604020202020204" pitchFamily="34" charset="0"/>
              <a:buChar char="•"/>
            </a:pPr>
            <a:endParaRPr lang="en-US" sz="4000" dirty="0">
              <a:solidFill>
                <a:schemeClr val="accent3">
                  <a:lumMod val="40000"/>
                  <a:lumOff val="60000"/>
                </a:schemeClr>
              </a:solidFill>
            </a:endParaRPr>
          </a:p>
        </p:txBody>
      </p:sp>
    </p:spTree>
    <p:extLst>
      <p:ext uri="{BB962C8B-B14F-4D97-AF65-F5344CB8AC3E}">
        <p14:creationId xmlns:p14="http://schemas.microsoft.com/office/powerpoint/2010/main" val="38700555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578" y="301906"/>
            <a:ext cx="10211385" cy="971310"/>
          </a:xfrm>
        </p:spPr>
        <p:txBody>
          <a:bodyPr/>
          <a:lstStyle/>
          <a:p>
            <a:r>
              <a:rPr lang="en-US" dirty="0">
                <a:solidFill>
                  <a:schemeClr val="accent3">
                    <a:lumMod val="20000"/>
                    <a:lumOff val="80000"/>
                  </a:schemeClr>
                </a:solidFill>
              </a:rPr>
              <a:t>Why is metacognition important?</a:t>
            </a:r>
            <a:endParaRPr lang="en-GB" dirty="0">
              <a:solidFill>
                <a:schemeClr val="accent3">
                  <a:lumMod val="20000"/>
                  <a:lumOff val="80000"/>
                </a:schemeClr>
              </a:solidFill>
            </a:endParaRPr>
          </a:p>
        </p:txBody>
      </p:sp>
      <p:sp>
        <p:nvSpPr>
          <p:cNvPr id="5" name="Rectangle 4"/>
          <p:cNvSpPr/>
          <p:nvPr/>
        </p:nvSpPr>
        <p:spPr>
          <a:xfrm>
            <a:off x="944032" y="1805567"/>
            <a:ext cx="10485120" cy="3862596"/>
          </a:xfrm>
          <a:prstGeom prst="rect">
            <a:avLst/>
          </a:prstGeom>
        </p:spPr>
        <p:txBody>
          <a:bodyPr wrap="square">
            <a:spAutoFit/>
          </a:bodyPr>
          <a:lstStyle/>
          <a:p>
            <a:pPr marL="285750" indent="-285750">
              <a:spcAft>
                <a:spcPts val="1800"/>
              </a:spcAft>
              <a:buFont typeface="Arial" panose="020B0604020202020204" pitchFamily="34" charset="0"/>
              <a:buChar char="•"/>
            </a:pPr>
            <a:r>
              <a:rPr lang="en-US" sz="4000" dirty="0">
                <a:solidFill>
                  <a:schemeClr val="tx2"/>
                </a:solidFill>
              </a:rPr>
              <a:t>Better learning outcomes</a:t>
            </a:r>
          </a:p>
          <a:p>
            <a:pPr marL="285750" indent="-285750">
              <a:spcAft>
                <a:spcPts val="1800"/>
              </a:spcAft>
              <a:buFont typeface="Arial" panose="020B0604020202020204" pitchFamily="34" charset="0"/>
              <a:buChar char="•"/>
            </a:pPr>
            <a:r>
              <a:rPr lang="en-US" sz="4000" dirty="0">
                <a:solidFill>
                  <a:schemeClr val="accent3">
                    <a:lumMod val="40000"/>
                    <a:lumOff val="60000"/>
                  </a:schemeClr>
                </a:solidFill>
              </a:rPr>
              <a:t>More confident, independent learners</a:t>
            </a:r>
          </a:p>
          <a:p>
            <a:pPr marL="285750" indent="-285750">
              <a:spcAft>
                <a:spcPts val="1800"/>
              </a:spcAft>
              <a:buFont typeface="Arial" panose="020B0604020202020204" pitchFamily="34" charset="0"/>
              <a:buChar char="•"/>
            </a:pPr>
            <a:r>
              <a:rPr lang="en-US" sz="4000" dirty="0">
                <a:solidFill>
                  <a:schemeClr val="tx2"/>
                </a:solidFill>
              </a:rPr>
              <a:t>Better learners in terms of skills they will use throughout education</a:t>
            </a:r>
          </a:p>
          <a:p>
            <a:pPr marL="285750" indent="-285750">
              <a:spcAft>
                <a:spcPts val="600"/>
              </a:spcAft>
              <a:buFont typeface="Arial" panose="020B0604020202020204" pitchFamily="34" charset="0"/>
              <a:buChar char="•"/>
            </a:pPr>
            <a:r>
              <a:rPr lang="en-US" sz="4000" dirty="0">
                <a:solidFill>
                  <a:schemeClr val="accent3">
                    <a:lumMod val="40000"/>
                    <a:lumOff val="60000"/>
                  </a:schemeClr>
                </a:solidFill>
              </a:rPr>
              <a:t>Benefits in terms of holistic development </a:t>
            </a:r>
          </a:p>
        </p:txBody>
      </p:sp>
    </p:spTree>
    <p:extLst>
      <p:ext uri="{BB962C8B-B14F-4D97-AF65-F5344CB8AC3E}">
        <p14:creationId xmlns:p14="http://schemas.microsoft.com/office/powerpoint/2010/main" val="40808949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447" y="1447799"/>
            <a:ext cx="10936941" cy="4361329"/>
          </a:xfrm>
        </p:spPr>
        <p:txBody>
          <a:bodyPr/>
          <a:lstStyle/>
          <a:p>
            <a:r>
              <a:rPr lang="en-US" dirty="0"/>
              <a:t/>
            </a:r>
            <a:br>
              <a:rPr lang="en-US" dirty="0"/>
            </a:br>
            <a:r>
              <a:rPr lang="en-US" dirty="0" smtClean="0"/>
              <a:t>How </a:t>
            </a:r>
            <a:r>
              <a:rPr lang="en-US" dirty="0"/>
              <a:t>do we support pupils to develop metacognitive strategies at Oakwood?</a:t>
            </a: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1989177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Different coloured question marks">
            <a:extLst>
              <a:ext uri="{FF2B5EF4-FFF2-40B4-BE49-F238E27FC236}">
                <a16:creationId xmlns:a16="http://schemas.microsoft.com/office/drawing/2014/main" id="{C1EAC369-0FD1-42C9-8AD0-D6A2F030376A}"/>
              </a:ext>
            </a:extLst>
          </p:cNvPr>
          <p:cNvPicPr>
            <a:picLocks noChangeAspect="1"/>
          </p:cNvPicPr>
          <p:nvPr/>
        </p:nvPicPr>
        <p:blipFill rotWithShape="1">
          <a:blip r:embed="rId8">
            <a:duotone>
              <a:prstClr val="black"/>
              <a:schemeClr val="accent5">
                <a:tint val="45000"/>
                <a:satMod val="400000"/>
              </a:schemeClr>
            </a:duotone>
            <a:alphaModFix amt="25000"/>
          </a:blip>
          <a:srcRect/>
          <a:stretch/>
        </p:blipFill>
        <p:spPr>
          <a:xfrm>
            <a:off x="20" y="29321"/>
            <a:ext cx="12191980" cy="6857990"/>
          </a:xfrm>
          <a:prstGeom prst="rect">
            <a:avLst/>
          </a:prstGeom>
        </p:spPr>
      </p:pic>
      <p:sp>
        <p:nvSpPr>
          <p:cNvPr id="20" name="Rectangle 19">
            <a:extLst>
              <a:ext uri="{FF2B5EF4-FFF2-40B4-BE49-F238E27FC236}">
                <a16:creationId xmlns:a16="http://schemas.microsoft.com/office/drawing/2014/main" id="{C885E190-58DD-42DD-A4A8-401E15C92A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Speech Bubble: Oval 2">
            <a:extLst>
              <a:ext uri="{FF2B5EF4-FFF2-40B4-BE49-F238E27FC236}">
                <a16:creationId xmlns:a16="http://schemas.microsoft.com/office/drawing/2014/main" id="{B1611086-8CB8-41ED-A7C1-82F27615FAFD}"/>
              </a:ext>
            </a:extLst>
          </p:cNvPr>
          <p:cNvSpPr/>
          <p:nvPr/>
        </p:nvSpPr>
        <p:spPr>
          <a:xfrm>
            <a:off x="9028632" y="1312993"/>
            <a:ext cx="2473569" cy="2145323"/>
          </a:xfrm>
          <a:prstGeom prst="wedgeEllipse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“How are you helping yourself to learn?”</a:t>
            </a:r>
            <a:endParaRPr lang="en-GB" sz="2400" dirty="0">
              <a:solidFill>
                <a:schemeClr val="bg2">
                  <a:lumMod val="75000"/>
                </a:schemeClr>
              </a:solidFill>
            </a:endParaRPr>
          </a:p>
        </p:txBody>
      </p:sp>
      <p:sp>
        <p:nvSpPr>
          <p:cNvPr id="5" name="Speech Bubble: Oval 4">
            <a:extLst>
              <a:ext uri="{FF2B5EF4-FFF2-40B4-BE49-F238E27FC236}">
                <a16:creationId xmlns:a16="http://schemas.microsoft.com/office/drawing/2014/main" id="{A2DFA7F2-4E34-407E-BB83-195002F65795}"/>
              </a:ext>
            </a:extLst>
          </p:cNvPr>
          <p:cNvSpPr/>
          <p:nvPr/>
        </p:nvSpPr>
        <p:spPr>
          <a:xfrm>
            <a:off x="6410388" y="1385343"/>
            <a:ext cx="2186903" cy="2165593"/>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“What’s your top tip for…”</a:t>
            </a:r>
            <a:br>
              <a:rPr lang="en-US" sz="2400" dirty="0">
                <a:solidFill>
                  <a:schemeClr val="bg2">
                    <a:lumMod val="75000"/>
                  </a:schemeClr>
                </a:solidFill>
              </a:rPr>
            </a:br>
            <a:endParaRPr lang="en-GB" sz="2400" dirty="0">
              <a:solidFill>
                <a:schemeClr val="bg2">
                  <a:lumMod val="75000"/>
                </a:schemeClr>
              </a:solidFill>
            </a:endParaRPr>
          </a:p>
        </p:txBody>
      </p:sp>
      <p:sp>
        <p:nvSpPr>
          <p:cNvPr id="6" name="Speech Bubble: Oval 5">
            <a:extLst>
              <a:ext uri="{FF2B5EF4-FFF2-40B4-BE49-F238E27FC236}">
                <a16:creationId xmlns:a16="http://schemas.microsoft.com/office/drawing/2014/main" id="{CBA7FB47-BF43-4D37-AD39-45C0ECCB6ADD}"/>
              </a:ext>
            </a:extLst>
          </p:cNvPr>
          <p:cNvSpPr/>
          <p:nvPr/>
        </p:nvSpPr>
        <p:spPr>
          <a:xfrm>
            <a:off x="6091278" y="4309164"/>
            <a:ext cx="3058135" cy="1781908"/>
          </a:xfrm>
          <a:prstGeom prst="wedgeEllipse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“Why did you make that mistake?”</a:t>
            </a:r>
            <a:endParaRPr lang="en-GB" sz="2400" dirty="0">
              <a:solidFill>
                <a:schemeClr val="bg2">
                  <a:lumMod val="75000"/>
                </a:schemeClr>
              </a:solidFill>
            </a:endParaRPr>
          </a:p>
        </p:txBody>
      </p:sp>
      <p:sp>
        <p:nvSpPr>
          <p:cNvPr id="22" name="Speech Bubble: Oval 21">
            <a:extLst>
              <a:ext uri="{FF2B5EF4-FFF2-40B4-BE49-F238E27FC236}">
                <a16:creationId xmlns:a16="http://schemas.microsoft.com/office/drawing/2014/main" id="{62E8071C-F04A-4112-A5AE-A15B77E63CB1}"/>
              </a:ext>
            </a:extLst>
          </p:cNvPr>
          <p:cNvSpPr/>
          <p:nvPr/>
        </p:nvSpPr>
        <p:spPr>
          <a:xfrm>
            <a:off x="311189" y="1478180"/>
            <a:ext cx="2579077" cy="2039815"/>
          </a:xfrm>
          <a:prstGeom prst="wedgeEllipse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“How did that mistake help you learn?”</a:t>
            </a:r>
            <a:endParaRPr lang="en-GB" sz="2400" dirty="0">
              <a:solidFill>
                <a:schemeClr val="bg2">
                  <a:lumMod val="75000"/>
                </a:schemeClr>
              </a:solidFill>
            </a:endParaRPr>
          </a:p>
        </p:txBody>
      </p:sp>
      <p:sp>
        <p:nvSpPr>
          <p:cNvPr id="24" name="Speech Bubble: Oval 23">
            <a:extLst>
              <a:ext uri="{FF2B5EF4-FFF2-40B4-BE49-F238E27FC236}">
                <a16:creationId xmlns:a16="http://schemas.microsoft.com/office/drawing/2014/main" id="{E2618DB4-315A-4F77-B356-6FFDC2A6BEEE}"/>
              </a:ext>
            </a:extLst>
          </p:cNvPr>
          <p:cNvSpPr/>
          <p:nvPr/>
        </p:nvSpPr>
        <p:spPr>
          <a:xfrm>
            <a:off x="2923926" y="3890148"/>
            <a:ext cx="2871484" cy="2449010"/>
          </a:xfrm>
          <a:prstGeom prst="wedgeEllipse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helped you achieve success?”</a:t>
            </a:r>
            <a:endParaRPr lang="en-GB" sz="2400" dirty="0">
              <a:solidFill>
                <a:schemeClr val="bg2">
                  <a:lumMod val="75000"/>
                </a:schemeClr>
              </a:solidFill>
            </a:endParaRPr>
          </a:p>
        </p:txBody>
      </p:sp>
      <p:sp>
        <p:nvSpPr>
          <p:cNvPr id="25" name="Speech Bubble: Oval 24">
            <a:extLst>
              <a:ext uri="{FF2B5EF4-FFF2-40B4-BE49-F238E27FC236}">
                <a16:creationId xmlns:a16="http://schemas.microsoft.com/office/drawing/2014/main" id="{D8A21248-DBDB-4FA1-83FE-F60EE9541C99}"/>
              </a:ext>
            </a:extLst>
          </p:cNvPr>
          <p:cNvSpPr/>
          <p:nvPr/>
        </p:nvSpPr>
        <p:spPr>
          <a:xfrm>
            <a:off x="311189" y="4422719"/>
            <a:ext cx="2373151" cy="1515671"/>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have you missed?”</a:t>
            </a:r>
            <a:endParaRPr lang="en-GB" sz="2400" dirty="0">
              <a:solidFill>
                <a:schemeClr val="bg2">
                  <a:lumMod val="75000"/>
                </a:schemeClr>
              </a:solidFill>
            </a:endParaRPr>
          </a:p>
        </p:txBody>
      </p:sp>
      <p:sp>
        <p:nvSpPr>
          <p:cNvPr id="26" name="Speech Bubble: Oval 25">
            <a:extLst>
              <a:ext uri="{FF2B5EF4-FFF2-40B4-BE49-F238E27FC236}">
                <a16:creationId xmlns:a16="http://schemas.microsoft.com/office/drawing/2014/main" id="{F79B81D0-522E-4FB1-80FC-209DA4792380}"/>
              </a:ext>
            </a:extLst>
          </p:cNvPr>
          <p:cNvSpPr/>
          <p:nvPr/>
        </p:nvSpPr>
        <p:spPr>
          <a:xfrm>
            <a:off x="9450849" y="3917729"/>
            <a:ext cx="2591324" cy="1837696"/>
          </a:xfrm>
          <a:prstGeom prst="wedgeEllipseCallou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“Where can you look to help you?”</a:t>
            </a:r>
            <a:endParaRPr lang="en-GB" sz="2400" dirty="0">
              <a:solidFill>
                <a:schemeClr val="bg2">
                  <a:lumMod val="75000"/>
                </a:schemeClr>
              </a:solidFill>
            </a:endParaRPr>
          </a:p>
        </p:txBody>
      </p:sp>
      <p:sp>
        <p:nvSpPr>
          <p:cNvPr id="27" name="Speech Bubble: Oval 26">
            <a:extLst>
              <a:ext uri="{FF2B5EF4-FFF2-40B4-BE49-F238E27FC236}">
                <a16:creationId xmlns:a16="http://schemas.microsoft.com/office/drawing/2014/main" id="{B535A92E-8E4F-4E57-B2BE-DA4A6A98AC1B}"/>
              </a:ext>
            </a:extLst>
          </p:cNvPr>
          <p:cNvSpPr/>
          <p:nvPr/>
        </p:nvSpPr>
        <p:spPr>
          <a:xfrm>
            <a:off x="3458287" y="1784115"/>
            <a:ext cx="2482819" cy="1678220"/>
          </a:xfrm>
          <a:prstGeom prst="wedgeEllipseCallou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can you improve?”</a:t>
            </a:r>
            <a:endParaRPr lang="en-GB" sz="2400" dirty="0">
              <a:solidFill>
                <a:schemeClr val="bg2">
                  <a:lumMod val="75000"/>
                </a:schemeClr>
              </a:solidFill>
            </a:endParaRPr>
          </a:p>
        </p:txBody>
      </p:sp>
      <p:sp>
        <p:nvSpPr>
          <p:cNvPr id="7" name="Title 6"/>
          <p:cNvSpPr>
            <a:spLocks noGrp="1"/>
          </p:cNvSpPr>
          <p:nvPr>
            <p:ph type="title"/>
          </p:nvPr>
        </p:nvSpPr>
        <p:spPr>
          <a:xfrm>
            <a:off x="492211" y="558991"/>
            <a:ext cx="9842230" cy="1981200"/>
          </a:xfrm>
        </p:spPr>
        <p:txBody>
          <a:bodyPr/>
          <a:lstStyle/>
          <a:p>
            <a:r>
              <a:rPr lang="en-US" sz="4400" dirty="0" smtClean="0">
                <a:solidFill>
                  <a:schemeClr val="accent3">
                    <a:lumMod val="20000"/>
                    <a:lumOff val="80000"/>
                  </a:schemeClr>
                </a:solidFill>
              </a:rPr>
              <a:t>Asking metacognitive questions</a:t>
            </a:r>
            <a:endParaRPr lang="en-GB" sz="4400" dirty="0">
              <a:solidFill>
                <a:schemeClr val="accent3">
                  <a:lumMod val="20000"/>
                  <a:lumOff val="80000"/>
                </a:schemeClr>
              </a:solidFill>
            </a:endParaRPr>
          </a:p>
        </p:txBody>
      </p:sp>
    </p:spTree>
    <p:extLst>
      <p:ext uri="{BB962C8B-B14F-4D97-AF65-F5344CB8AC3E}">
        <p14:creationId xmlns:p14="http://schemas.microsoft.com/office/powerpoint/2010/main" val="23608273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7031" y="1148861"/>
            <a:ext cx="9854422" cy="4965192"/>
          </a:xfrm>
        </p:spPr>
        <p:txBody>
          <a:bodyPr/>
          <a:lstStyle/>
          <a:p>
            <a:r>
              <a:rPr lang="en-US" dirty="0">
                <a:solidFill>
                  <a:schemeClr val="accent1">
                    <a:lumMod val="75000"/>
                  </a:schemeClr>
                </a:solidFill>
              </a:rPr>
              <a:t>“If you don’t know how to start – which is sometimes the hardest part – you can picture how </a:t>
            </a:r>
            <a:r>
              <a:rPr lang="en-US" dirty="0" smtClean="0">
                <a:solidFill>
                  <a:schemeClr val="accent1">
                    <a:lumMod val="75000"/>
                  </a:schemeClr>
                </a:solidFill>
              </a:rPr>
              <a:t>the character </a:t>
            </a:r>
            <a:r>
              <a:rPr lang="en-US" dirty="0">
                <a:solidFill>
                  <a:schemeClr val="accent1">
                    <a:lumMod val="75000"/>
                  </a:schemeClr>
                </a:solidFill>
              </a:rPr>
              <a:t>is feeling. Or start with a question or thought </a:t>
            </a:r>
            <a:r>
              <a:rPr lang="en-US" dirty="0" smtClean="0">
                <a:solidFill>
                  <a:schemeClr val="accent1">
                    <a:lumMod val="75000"/>
                  </a:schemeClr>
                </a:solidFill>
              </a:rPr>
              <a:t>the character might </a:t>
            </a:r>
            <a:r>
              <a:rPr lang="en-US" dirty="0">
                <a:solidFill>
                  <a:schemeClr val="accent1">
                    <a:lumMod val="75000"/>
                  </a:schemeClr>
                </a:solidFill>
              </a:rPr>
              <a:t>be having.”</a:t>
            </a:r>
            <a:endParaRPr lang="en-GB" sz="2400" i="1" dirty="0">
              <a:solidFill>
                <a:schemeClr val="accent2">
                  <a:lumMod val="75000"/>
                </a:schemeClr>
              </a:solidFill>
            </a:endParaRPr>
          </a:p>
        </p:txBody>
      </p:sp>
    </p:spTree>
    <p:extLst>
      <p:ext uri="{BB962C8B-B14F-4D97-AF65-F5344CB8AC3E}">
        <p14:creationId xmlns:p14="http://schemas.microsoft.com/office/powerpoint/2010/main" val="3640669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Text Placeholder 2"/>
          <p:cNvSpPr>
            <a:spLocks noGrp="1"/>
          </p:cNvSpPr>
          <p:nvPr>
            <p:ph type="body" sz="half" idx="2"/>
          </p:nvPr>
        </p:nvSpPr>
        <p:spPr/>
        <p:txBody>
          <a:bodyPr/>
          <a:lstStyle/>
          <a:p>
            <a:endParaRPr lang="en-GB"/>
          </a:p>
        </p:txBody>
      </p:sp>
      <p:pic>
        <p:nvPicPr>
          <p:cNvPr id="4" name="Picture 3"/>
          <p:cNvPicPr>
            <a:picLocks noChangeAspect="1"/>
          </p:cNvPicPr>
          <p:nvPr/>
        </p:nvPicPr>
        <p:blipFill rotWithShape="1">
          <a:blip r:embed="rId3" cstate="hqprint">
            <a:extLst>
              <a:ext uri="{28A0092B-C50C-407E-A947-70E740481C1C}">
                <a14:useLocalDpi xmlns:a14="http://schemas.microsoft.com/office/drawing/2010/main" val="0"/>
              </a:ext>
            </a:extLst>
          </a:blip>
          <a:srcRect l="3403" t="5009" r="1" b="5476"/>
          <a:stretch/>
        </p:blipFill>
        <p:spPr>
          <a:xfrm rot="5400000">
            <a:off x="-1041245" y="1071132"/>
            <a:ext cx="6828112" cy="4745623"/>
          </a:xfrm>
          <a:prstGeom prst="rect">
            <a:avLst/>
          </a:prstGeom>
        </p:spPr>
      </p:pic>
      <p:pic>
        <p:nvPicPr>
          <p:cNvPr id="6" name="Picture 5"/>
          <p:cNvPicPr>
            <a:picLocks noChangeAspect="1"/>
          </p:cNvPicPr>
          <p:nvPr/>
        </p:nvPicPr>
        <p:blipFill rotWithShape="1">
          <a:blip r:embed="rId4" cstate="hqprint">
            <a:extLst>
              <a:ext uri="{28A0092B-C50C-407E-A947-70E740481C1C}">
                <a14:useLocalDpi xmlns:a14="http://schemas.microsoft.com/office/drawing/2010/main" val="0"/>
              </a:ext>
            </a:extLst>
          </a:blip>
          <a:srcRect l="1019" t="-642" r="10936"/>
          <a:stretch/>
        </p:blipFill>
        <p:spPr>
          <a:xfrm>
            <a:off x="4610582" y="29887"/>
            <a:ext cx="7581418" cy="6499660"/>
          </a:xfrm>
          <a:prstGeom prst="rect">
            <a:avLst/>
          </a:prstGeom>
        </p:spPr>
      </p:pic>
    </p:spTree>
    <p:extLst>
      <p:ext uri="{BB962C8B-B14F-4D97-AF65-F5344CB8AC3E}">
        <p14:creationId xmlns:p14="http://schemas.microsoft.com/office/powerpoint/2010/main" val="2717117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6244" t="2870" r="25529" b="14599"/>
          <a:stretch/>
        </p:blipFill>
        <p:spPr>
          <a:xfrm>
            <a:off x="2059217" y="0"/>
            <a:ext cx="7616411" cy="6909998"/>
          </a:xfrm>
          <a:prstGeom prst="rect">
            <a:avLst/>
          </a:prstGeom>
        </p:spPr>
      </p:pic>
    </p:spTree>
    <p:extLst>
      <p:ext uri="{BB962C8B-B14F-4D97-AF65-F5344CB8AC3E}">
        <p14:creationId xmlns:p14="http://schemas.microsoft.com/office/powerpoint/2010/main" val="371550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77" y="730169"/>
            <a:ext cx="10936941" cy="3263097"/>
          </a:xfrm>
        </p:spPr>
        <p:txBody>
          <a:bodyPr/>
          <a:lstStyle/>
          <a:p>
            <a:r>
              <a:rPr lang="en-US" dirty="0"/>
              <a:t>Supporting pupils’ independence:</a:t>
            </a:r>
            <a:br>
              <a:rPr lang="en-US" dirty="0"/>
            </a:br>
            <a:r>
              <a:rPr lang="en-US" sz="4000" dirty="0"/>
              <a:t>encouraging pupils to notice what they can use to help them.</a:t>
            </a:r>
            <a:r>
              <a:rPr lang="en-US" dirty="0"/>
              <a:t/>
            </a:r>
            <a:br>
              <a:rPr lang="en-US" dirty="0"/>
            </a:br>
            <a:r>
              <a:rPr lang="en-US" sz="4000" dirty="0"/>
              <a:t>“Three before </a:t>
            </a:r>
            <a:r>
              <a:rPr lang="en-US" sz="4000" dirty="0" smtClean="0"/>
              <a:t>me.”</a:t>
            </a:r>
            <a:r>
              <a:rPr lang="en-US" dirty="0"/>
              <a:t/>
            </a:r>
            <a:br>
              <a:rPr lang="en-US" dirty="0"/>
            </a:br>
            <a:endParaRPr lang="en-GB" dirty="0"/>
          </a:p>
        </p:txBody>
      </p:sp>
      <p:pic>
        <p:nvPicPr>
          <p:cNvPr id="3" name="Picture 2" descr="School Tools and Brain Ticklers | List of Books : The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56721">
            <a:off x="8635265" y="2633750"/>
            <a:ext cx="2601796" cy="3252245"/>
          </a:xfrm>
          <a:prstGeom prst="rect">
            <a:avLst/>
          </a:prstGeom>
        </p:spPr>
      </p:pic>
      <p:pic>
        <p:nvPicPr>
          <p:cNvPr id="4" name="Picture 3" descr="mathrecreation: Polygonal numbers and multiplication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1443" y="3437681"/>
            <a:ext cx="2975929" cy="2349418"/>
          </a:xfrm>
          <a:prstGeom prst="rect">
            <a:avLst/>
          </a:prstGeom>
        </p:spPr>
      </p:pic>
      <p:pic>
        <p:nvPicPr>
          <p:cNvPr id="1028" name="Picture 4" descr="Maths Bead Strings | 123 Learn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81062">
            <a:off x="3256136" y="4031528"/>
            <a:ext cx="2270848" cy="1937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726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5694" y="524435"/>
            <a:ext cx="5414682" cy="5809129"/>
          </a:xfrm>
        </p:spPr>
        <p:txBody>
          <a:bodyPr/>
          <a:lstStyle/>
          <a:p>
            <a:r>
              <a:rPr lang="en-US" sz="3600" dirty="0"/>
              <a:t>During a lesson on writing speech, this pupil used the English working wall to help </a:t>
            </a:r>
            <a:r>
              <a:rPr lang="en-US" sz="3600" dirty="0" smtClean="0"/>
              <a:t>him identify </a:t>
            </a:r>
            <a:r>
              <a:rPr lang="en-US" sz="3600" dirty="0"/>
              <a:t>the term “inverted commas.” He explained to his partner that they could use the working wall to help them.</a:t>
            </a:r>
            <a:endParaRPr lang="en-GB" sz="3600" dirty="0"/>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857250" y="857250"/>
            <a:ext cx="6858000" cy="5143500"/>
          </a:xfrm>
          <a:prstGeom prst="rect">
            <a:avLst/>
          </a:prstGeom>
        </p:spPr>
      </p:pic>
    </p:spTree>
    <p:extLst>
      <p:ext uri="{BB962C8B-B14F-4D97-AF65-F5344CB8AC3E}">
        <p14:creationId xmlns:p14="http://schemas.microsoft.com/office/powerpoint/2010/main" val="1789874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half" idx="2"/>
          </p:nvPr>
        </p:nvSpPr>
        <p:spPr/>
        <p:txBody>
          <a:bodyPr/>
          <a:lstStyle/>
          <a:p>
            <a:endParaRPr lang="en-GB" dirty="0"/>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5277985" y="857249"/>
            <a:ext cx="6858000" cy="5143500"/>
          </a:xfrm>
          <a:prstGeom prst="rect">
            <a:avLst/>
          </a:prstGeom>
        </p:spPr>
      </p:pic>
      <p:pic>
        <p:nvPicPr>
          <p:cNvPr id="5" name="Picture 4"/>
          <p:cNvPicPr>
            <a:picLocks noChangeAspect="1"/>
          </p:cNvPicPr>
          <p:nvPr/>
        </p:nvPicPr>
        <p:blipFill rotWithShape="1">
          <a:blip r:embed="rId4" cstate="hqprint">
            <a:extLst>
              <a:ext uri="{28A0092B-C50C-407E-A947-70E740481C1C}">
                <a14:useLocalDpi xmlns:a14="http://schemas.microsoft.com/office/drawing/2010/main" val="0"/>
              </a:ext>
            </a:extLst>
          </a:blip>
          <a:srcRect l="28043" t="20000" r="7843" b="27189"/>
          <a:stretch/>
        </p:blipFill>
        <p:spPr>
          <a:xfrm>
            <a:off x="684487" y="-36577"/>
            <a:ext cx="5862617" cy="3621741"/>
          </a:xfrm>
          <a:prstGeom prst="rect">
            <a:avLst/>
          </a:prstGeom>
        </p:spPr>
      </p:pic>
      <p:pic>
        <p:nvPicPr>
          <p:cNvPr id="7" name="Picture 6"/>
          <p:cNvPicPr>
            <a:picLocks noChangeAspect="1"/>
          </p:cNvPicPr>
          <p:nvPr/>
        </p:nvPicPr>
        <p:blipFill rotWithShape="1">
          <a:blip r:embed="rId5" cstate="hqprint">
            <a:extLst>
              <a:ext uri="{28A0092B-C50C-407E-A947-70E740481C1C}">
                <a14:useLocalDpi xmlns:a14="http://schemas.microsoft.com/office/drawing/2010/main" val="0"/>
              </a:ext>
            </a:extLst>
          </a:blip>
          <a:srcRect l="14897" t="37307" r="16694" b="-3435"/>
          <a:stretch/>
        </p:blipFill>
        <p:spPr>
          <a:xfrm rot="10800000">
            <a:off x="1096354" y="3204970"/>
            <a:ext cx="5038881" cy="3653029"/>
          </a:xfrm>
          <a:prstGeom prst="rect">
            <a:avLst/>
          </a:prstGeom>
        </p:spPr>
      </p:pic>
    </p:spTree>
    <p:extLst>
      <p:ext uri="{BB962C8B-B14F-4D97-AF65-F5344CB8AC3E}">
        <p14:creationId xmlns:p14="http://schemas.microsoft.com/office/powerpoint/2010/main" val="1493965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9854422" cy="4965192"/>
          </a:xfrm>
        </p:spPr>
        <p:txBody>
          <a:bodyPr/>
          <a:lstStyle/>
          <a:p>
            <a:r>
              <a:rPr lang="en-US" dirty="0">
                <a:solidFill>
                  <a:schemeClr val="accent1">
                    <a:lumMod val="75000"/>
                  </a:schemeClr>
                </a:solidFill>
              </a:rPr>
              <a:t>“It has all your different ideas and notes. You can magpie ideas from other people and then it becomes a more powerful piece of writing.”</a:t>
            </a:r>
            <a:br>
              <a:rPr lang="en-US" dirty="0">
                <a:solidFill>
                  <a:schemeClr val="accent1">
                    <a:lumMod val="75000"/>
                  </a:schemeClr>
                </a:solidFill>
              </a:rPr>
            </a:br>
            <a:r>
              <a:rPr lang="en-US" sz="2400" i="1" dirty="0">
                <a:solidFill>
                  <a:schemeClr val="accent2">
                    <a:lumMod val="75000"/>
                  </a:schemeClr>
                </a:solidFill>
              </a:rPr>
              <a:t>(Year 6 pupil talking about how using a mini-whiteboard can help with learning.)</a:t>
            </a:r>
            <a:endParaRPr lang="en-GB" sz="2400" i="1" dirty="0">
              <a:solidFill>
                <a:schemeClr val="accent2">
                  <a:lumMod val="75000"/>
                </a:schemeClr>
              </a:solidFill>
            </a:endParaRPr>
          </a:p>
        </p:txBody>
      </p:sp>
    </p:spTree>
    <p:extLst>
      <p:ext uri="{BB962C8B-B14F-4D97-AF65-F5344CB8AC3E}">
        <p14:creationId xmlns:p14="http://schemas.microsoft.com/office/powerpoint/2010/main" val="164704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344" y="804672"/>
            <a:ext cx="5059680" cy="5608320"/>
          </a:xfrm>
        </p:spPr>
        <p:txBody>
          <a:bodyPr/>
          <a:lstStyle/>
          <a:p>
            <a:r>
              <a:rPr lang="en-US" dirty="0">
                <a:solidFill>
                  <a:schemeClr val="accent1">
                    <a:lumMod val="75000"/>
                  </a:schemeClr>
                </a:solidFill>
              </a:rPr>
              <a:t>“There are two methods. You can choose whichever way works best for you.”</a:t>
            </a:r>
            <a:endParaRPr lang="en-GB" sz="2400" i="1" dirty="0">
              <a:solidFill>
                <a:schemeClr val="accent2">
                  <a:lumMod val="75000"/>
                </a:schemeClr>
              </a:solidFill>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spTree>
    <p:extLst>
      <p:ext uri="{BB962C8B-B14F-4D97-AF65-F5344CB8AC3E}">
        <p14:creationId xmlns:p14="http://schemas.microsoft.com/office/powerpoint/2010/main" val="176066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137922" y="857250"/>
            <a:ext cx="6858000" cy="5143500"/>
          </a:xfrm>
          <a:prstGeom prst="rect">
            <a:avLst/>
          </a:prstGeom>
        </p:spPr>
      </p:pic>
      <p:pic>
        <p:nvPicPr>
          <p:cNvPr id="7" name="Picture 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5514936" y="857250"/>
            <a:ext cx="6858000" cy="5143500"/>
          </a:xfrm>
          <a:prstGeom prst="rect">
            <a:avLst/>
          </a:prstGeom>
        </p:spPr>
      </p:pic>
    </p:spTree>
    <p:extLst>
      <p:ext uri="{BB962C8B-B14F-4D97-AF65-F5344CB8AC3E}">
        <p14:creationId xmlns:p14="http://schemas.microsoft.com/office/powerpoint/2010/main" val="4201131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323" y="586154"/>
            <a:ext cx="8825659" cy="1981200"/>
          </a:xfrm>
        </p:spPr>
        <p:txBody>
          <a:bodyPr/>
          <a:lstStyle/>
          <a:p>
            <a:r>
              <a:rPr lang="en-GB" sz="7200" dirty="0" smtClean="0"/>
              <a:t>346 + 99 =</a:t>
            </a:r>
            <a:endParaRPr lang="en-GB" sz="7200" dirty="0"/>
          </a:p>
        </p:txBody>
      </p:sp>
      <p:pic>
        <p:nvPicPr>
          <p:cNvPr id="6" name="Picture 5"/>
          <p:cNvPicPr>
            <a:picLocks noChangeAspect="1"/>
          </p:cNvPicPr>
          <p:nvPr/>
        </p:nvPicPr>
        <p:blipFill rotWithShape="1">
          <a:blip r:embed="rId3" cstate="hqprint">
            <a:extLst>
              <a:ext uri="{28A0092B-C50C-407E-A947-70E740481C1C}">
                <a14:useLocalDpi xmlns:a14="http://schemas.microsoft.com/office/drawing/2010/main" val="0"/>
              </a:ext>
            </a:extLst>
          </a:blip>
          <a:srcRect l="9626" t="4967" r="31647" b="6080"/>
          <a:stretch/>
        </p:blipFill>
        <p:spPr>
          <a:xfrm>
            <a:off x="158715" y="2127739"/>
            <a:ext cx="3823533" cy="4343400"/>
          </a:xfrm>
          <a:prstGeom prst="rect">
            <a:avLst/>
          </a:prstGeom>
        </p:spPr>
      </p:pic>
      <p:pic>
        <p:nvPicPr>
          <p:cNvPr id="7" name="Picture 6"/>
          <p:cNvPicPr>
            <a:picLocks noChangeAspect="1"/>
          </p:cNvPicPr>
          <p:nvPr/>
        </p:nvPicPr>
        <p:blipFill rotWithShape="1">
          <a:blip r:embed="rId4" cstate="hqprint">
            <a:extLst>
              <a:ext uri="{28A0092B-C50C-407E-A947-70E740481C1C}">
                <a14:useLocalDpi xmlns:a14="http://schemas.microsoft.com/office/drawing/2010/main" val="0"/>
              </a:ext>
            </a:extLst>
          </a:blip>
          <a:srcRect l="7372" t="38206" r="4744" b="15897"/>
          <a:stretch/>
        </p:blipFill>
        <p:spPr>
          <a:xfrm>
            <a:off x="4327856" y="2567354"/>
            <a:ext cx="7710187" cy="3019963"/>
          </a:xfrm>
          <a:prstGeom prst="rect">
            <a:avLst/>
          </a:prstGeom>
        </p:spPr>
      </p:pic>
    </p:spTree>
    <p:extLst>
      <p:ext uri="{BB962C8B-B14F-4D97-AF65-F5344CB8AC3E}">
        <p14:creationId xmlns:p14="http://schemas.microsoft.com/office/powerpoint/2010/main" val="3975916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61FEBC38-2320-414A-A3F3-23958170AA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7F17AD0-4668-46E4-B248-CD980B04F8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a:effectLst>
            <a:outerShdw blurRad="50800" dist="50800" dir="5400000" algn="ctr" rotWithShape="0">
              <a:srgbClr val="5F5F5F">
                <a:alpha val="5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1875495" y="643467"/>
            <a:ext cx="8441009" cy="5571066"/>
          </a:xfrm>
          <a:prstGeom prst="rect">
            <a:avLst/>
          </a:prstGeom>
        </p:spPr>
      </p:pic>
    </p:spTree>
    <p:extLst>
      <p:ext uri="{BB962C8B-B14F-4D97-AF65-F5344CB8AC3E}">
        <p14:creationId xmlns:p14="http://schemas.microsoft.com/office/powerpoint/2010/main" val="571449272"/>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447" y="1447799"/>
            <a:ext cx="10936941" cy="4361329"/>
          </a:xfrm>
        </p:spPr>
        <p:txBody>
          <a:bodyPr/>
          <a:lstStyle/>
          <a:p>
            <a:r>
              <a:rPr lang="en-GB" dirty="0"/>
              <a:t/>
            </a:r>
            <a:br>
              <a:rPr lang="en-GB" dirty="0"/>
            </a:br>
            <a:r>
              <a:rPr lang="en-US" dirty="0"/>
              <a:t>How can you support your children’s metacognition at home?</a:t>
            </a:r>
            <a:r>
              <a:rPr lang="en-US" dirty="0">
                <a:solidFill>
                  <a:schemeClr val="accent3">
                    <a:lumMod val="40000"/>
                    <a:lumOff val="60000"/>
                  </a:schemeClr>
                </a:solidFill>
              </a:rPr>
              <a:t/>
            </a:r>
            <a:br>
              <a:rPr lang="en-US" dirty="0">
                <a:solidFill>
                  <a:schemeClr val="accent3">
                    <a:lumMod val="40000"/>
                    <a:lumOff val="60000"/>
                  </a:schemeClr>
                </a:solidFill>
              </a:rPr>
            </a:br>
            <a:endParaRPr lang="en-GB" dirty="0"/>
          </a:p>
        </p:txBody>
      </p:sp>
    </p:spTree>
    <p:extLst>
      <p:ext uri="{BB962C8B-B14F-4D97-AF65-F5344CB8AC3E}">
        <p14:creationId xmlns:p14="http://schemas.microsoft.com/office/powerpoint/2010/main" val="2835001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5126" y="1032350"/>
            <a:ext cx="11422414" cy="5016758"/>
          </a:xfrm>
          <a:prstGeom prst="rect">
            <a:avLst/>
          </a:prstGeom>
        </p:spPr>
        <p:txBody>
          <a:bodyPr wrap="square">
            <a:spAutoFit/>
          </a:bodyPr>
          <a:lstStyle/>
          <a:p>
            <a:pPr marL="342900" indent="-342900">
              <a:spcBef>
                <a:spcPts val="600"/>
              </a:spcBef>
              <a:spcAft>
                <a:spcPts val="600"/>
              </a:spcAft>
              <a:buFont typeface="Arial" panose="020B0604020202020204" pitchFamily="34" charset="0"/>
              <a:buChar char="•"/>
            </a:pPr>
            <a:r>
              <a:rPr lang="en-US" sz="4000" dirty="0">
                <a:solidFill>
                  <a:schemeClr val="tx2"/>
                </a:solidFill>
              </a:rPr>
              <a:t>Model your own thought processes </a:t>
            </a:r>
          </a:p>
          <a:p>
            <a:pPr marL="342900" indent="-342900">
              <a:spcBef>
                <a:spcPts val="600"/>
              </a:spcBef>
              <a:spcAft>
                <a:spcPts val="600"/>
              </a:spcAft>
              <a:buFont typeface="Arial" panose="020B0604020202020204" pitchFamily="34" charset="0"/>
              <a:buChar char="•"/>
            </a:pPr>
            <a:r>
              <a:rPr lang="en-US" sz="4000" dirty="0" smtClean="0">
                <a:solidFill>
                  <a:schemeClr val="accent3">
                    <a:lumMod val="40000"/>
                    <a:lumOff val="60000"/>
                  </a:schemeClr>
                </a:solidFill>
              </a:rPr>
              <a:t>Encourage </a:t>
            </a:r>
            <a:r>
              <a:rPr lang="en-US" sz="4000" dirty="0">
                <a:solidFill>
                  <a:schemeClr val="accent3">
                    <a:lumMod val="40000"/>
                    <a:lumOff val="60000"/>
                  </a:schemeClr>
                </a:solidFill>
              </a:rPr>
              <a:t>independence</a:t>
            </a:r>
          </a:p>
          <a:p>
            <a:pPr marL="342900" indent="-342900">
              <a:spcBef>
                <a:spcPts val="600"/>
              </a:spcBef>
              <a:spcAft>
                <a:spcPts val="600"/>
              </a:spcAft>
              <a:buFont typeface="Arial" panose="020B0604020202020204" pitchFamily="34" charset="0"/>
              <a:buChar char="•"/>
            </a:pPr>
            <a:r>
              <a:rPr lang="en-US" sz="4000" dirty="0">
                <a:solidFill>
                  <a:schemeClr val="tx2"/>
                </a:solidFill>
              </a:rPr>
              <a:t>Ask questions to encourage thinking and problem solving</a:t>
            </a:r>
            <a:endParaRPr lang="en-GB" sz="4000" dirty="0">
              <a:solidFill>
                <a:schemeClr val="tx2"/>
              </a:solidFill>
            </a:endParaRPr>
          </a:p>
          <a:p>
            <a:pPr marL="342900" indent="-342900">
              <a:spcBef>
                <a:spcPts val="600"/>
              </a:spcBef>
              <a:spcAft>
                <a:spcPts val="600"/>
              </a:spcAft>
              <a:buFont typeface="Arial" panose="020B0604020202020204" pitchFamily="34" charset="0"/>
              <a:buChar char="•"/>
            </a:pPr>
            <a:r>
              <a:rPr lang="en-US" sz="4000" dirty="0" smtClean="0">
                <a:solidFill>
                  <a:schemeClr val="accent3">
                    <a:lumMod val="40000"/>
                    <a:lumOff val="60000"/>
                  </a:schemeClr>
                </a:solidFill>
              </a:rPr>
              <a:t>Allow your children to </a:t>
            </a:r>
            <a:r>
              <a:rPr lang="en-US" sz="4000" dirty="0">
                <a:solidFill>
                  <a:schemeClr val="accent3">
                    <a:lumMod val="40000"/>
                    <a:lumOff val="60000"/>
                  </a:schemeClr>
                </a:solidFill>
              </a:rPr>
              <a:t>make mistakes</a:t>
            </a:r>
          </a:p>
          <a:p>
            <a:pPr marL="342900" indent="-342900">
              <a:spcBef>
                <a:spcPts val="600"/>
              </a:spcBef>
              <a:spcAft>
                <a:spcPts val="600"/>
              </a:spcAft>
              <a:buFont typeface="Arial" panose="020B0604020202020204" pitchFamily="34" charset="0"/>
              <a:buChar char="•"/>
            </a:pPr>
            <a:r>
              <a:rPr lang="en-US" sz="4000" dirty="0">
                <a:solidFill>
                  <a:schemeClr val="tx2"/>
                </a:solidFill>
              </a:rPr>
              <a:t>Encourage pupils to take ownership of their own </a:t>
            </a:r>
            <a:r>
              <a:rPr lang="en-US" sz="4000" dirty="0" smtClean="0">
                <a:solidFill>
                  <a:schemeClr val="tx2"/>
                </a:solidFill>
              </a:rPr>
              <a:t>learning</a:t>
            </a:r>
          </a:p>
        </p:txBody>
      </p:sp>
    </p:spTree>
    <p:extLst>
      <p:ext uri="{BB962C8B-B14F-4D97-AF65-F5344CB8AC3E}">
        <p14:creationId xmlns:p14="http://schemas.microsoft.com/office/powerpoint/2010/main" val="1182717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Different coloured question marks">
            <a:extLst>
              <a:ext uri="{FF2B5EF4-FFF2-40B4-BE49-F238E27FC236}">
                <a16:creationId xmlns:a16="http://schemas.microsoft.com/office/drawing/2014/main" id="{C1EAC369-0FD1-42C9-8AD0-D6A2F030376A}"/>
              </a:ext>
            </a:extLst>
          </p:cNvPr>
          <p:cNvPicPr>
            <a:picLocks noChangeAspect="1"/>
          </p:cNvPicPr>
          <p:nvPr/>
        </p:nvPicPr>
        <p:blipFill rotWithShape="1">
          <a:blip r:embed="rId8">
            <a:duotone>
              <a:prstClr val="black"/>
              <a:schemeClr val="accent5">
                <a:tint val="45000"/>
                <a:satMod val="400000"/>
              </a:schemeClr>
            </a:duotone>
            <a:alphaModFix amt="25000"/>
          </a:blip>
          <a:srcRect/>
          <a:stretch/>
        </p:blipFill>
        <p:spPr>
          <a:xfrm>
            <a:off x="20" y="29321"/>
            <a:ext cx="12191980" cy="6857990"/>
          </a:xfrm>
          <a:prstGeom prst="rect">
            <a:avLst/>
          </a:prstGeom>
        </p:spPr>
      </p:pic>
      <p:sp>
        <p:nvSpPr>
          <p:cNvPr id="20" name="Rectangle 19">
            <a:extLst>
              <a:ext uri="{FF2B5EF4-FFF2-40B4-BE49-F238E27FC236}">
                <a16:creationId xmlns:a16="http://schemas.microsoft.com/office/drawing/2014/main" id="{C885E190-58DD-42DD-A4A8-401E15C92A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peech Bubble: Oval 4">
            <a:extLst>
              <a:ext uri="{FF2B5EF4-FFF2-40B4-BE49-F238E27FC236}">
                <a16:creationId xmlns:a16="http://schemas.microsoft.com/office/drawing/2014/main" id="{A2DFA7F2-4E34-407E-BB83-195002F65795}"/>
              </a:ext>
            </a:extLst>
          </p:cNvPr>
          <p:cNvSpPr/>
          <p:nvPr/>
        </p:nvSpPr>
        <p:spPr>
          <a:xfrm>
            <a:off x="6410388" y="1385343"/>
            <a:ext cx="2186903" cy="2165593"/>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a:t>
            </a:r>
            <a:r>
              <a:rPr lang="en-US" sz="2400" dirty="0" smtClean="0">
                <a:solidFill>
                  <a:schemeClr val="bg2">
                    <a:lumMod val="75000"/>
                  </a:schemeClr>
                </a:solidFill>
              </a:rPr>
              <a:t>What’s your top tip for…”</a:t>
            </a:r>
            <a:r>
              <a:rPr lang="en-US" sz="2400" dirty="0">
                <a:solidFill>
                  <a:schemeClr val="bg2">
                    <a:lumMod val="75000"/>
                  </a:schemeClr>
                </a:solidFill>
              </a:rPr>
              <a:t/>
            </a:r>
            <a:br>
              <a:rPr lang="en-US" sz="2400" dirty="0">
                <a:solidFill>
                  <a:schemeClr val="bg2">
                    <a:lumMod val="75000"/>
                  </a:schemeClr>
                </a:solidFill>
              </a:rPr>
            </a:br>
            <a:endParaRPr lang="en-GB" sz="2400" dirty="0">
              <a:solidFill>
                <a:schemeClr val="bg2">
                  <a:lumMod val="75000"/>
                </a:schemeClr>
              </a:solidFill>
            </a:endParaRPr>
          </a:p>
        </p:txBody>
      </p:sp>
      <p:sp>
        <p:nvSpPr>
          <p:cNvPr id="22" name="Speech Bubble: Oval 21">
            <a:extLst>
              <a:ext uri="{FF2B5EF4-FFF2-40B4-BE49-F238E27FC236}">
                <a16:creationId xmlns:a16="http://schemas.microsoft.com/office/drawing/2014/main" id="{62E8071C-F04A-4112-A5AE-A15B77E63CB1}"/>
              </a:ext>
            </a:extLst>
          </p:cNvPr>
          <p:cNvSpPr/>
          <p:nvPr/>
        </p:nvSpPr>
        <p:spPr>
          <a:xfrm>
            <a:off x="311189" y="1478180"/>
            <a:ext cx="2579077" cy="2039815"/>
          </a:xfrm>
          <a:prstGeom prst="wedgeEllipse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bg2">
                    <a:lumMod val="75000"/>
                  </a:schemeClr>
                </a:solidFill>
              </a:rPr>
              <a:t>“How did that mistake help you learn?”</a:t>
            </a:r>
            <a:endParaRPr lang="en-GB" sz="2400" dirty="0">
              <a:solidFill>
                <a:schemeClr val="bg2">
                  <a:lumMod val="75000"/>
                </a:schemeClr>
              </a:solidFill>
            </a:endParaRPr>
          </a:p>
        </p:txBody>
      </p:sp>
      <p:sp>
        <p:nvSpPr>
          <p:cNvPr id="24" name="Speech Bubble: Oval 23">
            <a:extLst>
              <a:ext uri="{FF2B5EF4-FFF2-40B4-BE49-F238E27FC236}">
                <a16:creationId xmlns:a16="http://schemas.microsoft.com/office/drawing/2014/main" id="{E2618DB4-315A-4F77-B356-6FFDC2A6BEEE}"/>
              </a:ext>
            </a:extLst>
          </p:cNvPr>
          <p:cNvSpPr/>
          <p:nvPr/>
        </p:nvSpPr>
        <p:spPr>
          <a:xfrm>
            <a:off x="2923926" y="3890148"/>
            <a:ext cx="2871484" cy="2449010"/>
          </a:xfrm>
          <a:prstGeom prst="wedgeEllipse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a:t>
            </a:r>
            <a:r>
              <a:rPr lang="en-US" sz="2400" dirty="0" smtClean="0">
                <a:solidFill>
                  <a:schemeClr val="bg2">
                    <a:lumMod val="75000"/>
                  </a:schemeClr>
                </a:solidFill>
              </a:rPr>
              <a:t>helped you achieve success?”</a:t>
            </a:r>
            <a:endParaRPr lang="en-GB" sz="2400" dirty="0">
              <a:solidFill>
                <a:schemeClr val="bg2">
                  <a:lumMod val="75000"/>
                </a:schemeClr>
              </a:solidFill>
            </a:endParaRPr>
          </a:p>
        </p:txBody>
      </p:sp>
      <p:sp>
        <p:nvSpPr>
          <p:cNvPr id="25" name="Speech Bubble: Oval 24">
            <a:extLst>
              <a:ext uri="{FF2B5EF4-FFF2-40B4-BE49-F238E27FC236}">
                <a16:creationId xmlns:a16="http://schemas.microsoft.com/office/drawing/2014/main" id="{D8A21248-DBDB-4FA1-83FE-F60EE9541C99}"/>
              </a:ext>
            </a:extLst>
          </p:cNvPr>
          <p:cNvSpPr/>
          <p:nvPr/>
        </p:nvSpPr>
        <p:spPr>
          <a:xfrm>
            <a:off x="311189" y="4422719"/>
            <a:ext cx="2373151" cy="1515671"/>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have you missed?”</a:t>
            </a:r>
            <a:endParaRPr lang="en-GB" sz="2400" dirty="0">
              <a:solidFill>
                <a:schemeClr val="bg2">
                  <a:lumMod val="75000"/>
                </a:schemeClr>
              </a:solidFill>
            </a:endParaRPr>
          </a:p>
        </p:txBody>
      </p:sp>
      <p:sp>
        <p:nvSpPr>
          <p:cNvPr id="26" name="Speech Bubble: Oval 25">
            <a:extLst>
              <a:ext uri="{FF2B5EF4-FFF2-40B4-BE49-F238E27FC236}">
                <a16:creationId xmlns:a16="http://schemas.microsoft.com/office/drawing/2014/main" id="{F79B81D0-522E-4FB1-80FC-209DA4792380}"/>
              </a:ext>
            </a:extLst>
          </p:cNvPr>
          <p:cNvSpPr/>
          <p:nvPr/>
        </p:nvSpPr>
        <p:spPr>
          <a:xfrm>
            <a:off x="9450849" y="3917729"/>
            <a:ext cx="2591324" cy="1837696"/>
          </a:xfrm>
          <a:prstGeom prst="wedgeEllipseCallou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“Where can you look to help you?”</a:t>
            </a:r>
            <a:endParaRPr lang="en-GB" sz="2400" dirty="0">
              <a:solidFill>
                <a:schemeClr val="bg2">
                  <a:lumMod val="75000"/>
                </a:schemeClr>
              </a:solidFill>
            </a:endParaRPr>
          </a:p>
        </p:txBody>
      </p:sp>
      <p:sp>
        <p:nvSpPr>
          <p:cNvPr id="27" name="Speech Bubble: Oval 26">
            <a:extLst>
              <a:ext uri="{FF2B5EF4-FFF2-40B4-BE49-F238E27FC236}">
                <a16:creationId xmlns:a16="http://schemas.microsoft.com/office/drawing/2014/main" id="{B535A92E-8E4F-4E57-B2BE-DA4A6A98AC1B}"/>
              </a:ext>
            </a:extLst>
          </p:cNvPr>
          <p:cNvSpPr/>
          <p:nvPr/>
        </p:nvSpPr>
        <p:spPr>
          <a:xfrm>
            <a:off x="3458287" y="1784115"/>
            <a:ext cx="2482819" cy="1678220"/>
          </a:xfrm>
          <a:prstGeom prst="wedgeEllipseCallou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a:t>
            </a:r>
            <a:r>
              <a:rPr lang="en-US" sz="2400" dirty="0" smtClean="0">
                <a:solidFill>
                  <a:schemeClr val="bg2">
                    <a:lumMod val="75000"/>
                  </a:schemeClr>
                </a:solidFill>
              </a:rPr>
              <a:t>can you improve?”</a:t>
            </a:r>
            <a:endParaRPr lang="en-GB" sz="2400" dirty="0">
              <a:solidFill>
                <a:schemeClr val="bg2">
                  <a:lumMod val="75000"/>
                </a:schemeClr>
              </a:solidFill>
            </a:endParaRPr>
          </a:p>
        </p:txBody>
      </p:sp>
      <p:sp>
        <p:nvSpPr>
          <p:cNvPr id="7" name="Title 6"/>
          <p:cNvSpPr>
            <a:spLocks noGrp="1"/>
          </p:cNvSpPr>
          <p:nvPr>
            <p:ph type="title"/>
          </p:nvPr>
        </p:nvSpPr>
        <p:spPr>
          <a:xfrm>
            <a:off x="492211" y="558991"/>
            <a:ext cx="9842230" cy="1981200"/>
          </a:xfrm>
        </p:spPr>
        <p:txBody>
          <a:bodyPr/>
          <a:lstStyle/>
          <a:p>
            <a:r>
              <a:rPr lang="en-US" sz="4400" dirty="0" smtClean="0">
                <a:solidFill>
                  <a:schemeClr val="accent3">
                    <a:lumMod val="20000"/>
                    <a:lumOff val="80000"/>
                  </a:schemeClr>
                </a:solidFill>
              </a:rPr>
              <a:t>Asking metacognitive questions</a:t>
            </a:r>
            <a:endParaRPr lang="en-GB" sz="4400" dirty="0">
              <a:solidFill>
                <a:schemeClr val="accent3">
                  <a:lumMod val="20000"/>
                  <a:lumOff val="80000"/>
                </a:schemeClr>
              </a:solidFill>
            </a:endParaRPr>
          </a:p>
        </p:txBody>
      </p:sp>
      <p:sp>
        <p:nvSpPr>
          <p:cNvPr id="19" name="Speech Bubble: Oval 2">
            <a:extLst>
              <a:ext uri="{FF2B5EF4-FFF2-40B4-BE49-F238E27FC236}">
                <a16:creationId xmlns:a16="http://schemas.microsoft.com/office/drawing/2014/main" id="{B1611086-8CB8-41ED-A7C1-82F27615FAFD}"/>
              </a:ext>
            </a:extLst>
          </p:cNvPr>
          <p:cNvSpPr/>
          <p:nvPr/>
        </p:nvSpPr>
        <p:spPr>
          <a:xfrm>
            <a:off x="9028632" y="1312993"/>
            <a:ext cx="2473569" cy="2145323"/>
          </a:xfrm>
          <a:prstGeom prst="wedgeEllipse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2">
                    <a:lumMod val="50000"/>
                  </a:schemeClr>
                </a:solidFill>
              </a:rPr>
              <a:t>“What was curious or interesting today?</a:t>
            </a:r>
            <a:endParaRPr lang="en-GB" sz="2400" b="1" dirty="0">
              <a:solidFill>
                <a:schemeClr val="bg2">
                  <a:lumMod val="50000"/>
                </a:schemeClr>
              </a:solidFill>
            </a:endParaRPr>
          </a:p>
        </p:txBody>
      </p:sp>
      <p:sp>
        <p:nvSpPr>
          <p:cNvPr id="21" name="Speech Bubble: Oval 2">
            <a:extLst>
              <a:ext uri="{FF2B5EF4-FFF2-40B4-BE49-F238E27FC236}">
                <a16:creationId xmlns:a16="http://schemas.microsoft.com/office/drawing/2014/main" id="{B1611086-8CB8-41ED-A7C1-82F27615FAFD}"/>
              </a:ext>
            </a:extLst>
          </p:cNvPr>
          <p:cNvSpPr/>
          <p:nvPr/>
        </p:nvSpPr>
        <p:spPr>
          <a:xfrm>
            <a:off x="6455666" y="3929643"/>
            <a:ext cx="2473569" cy="2145323"/>
          </a:xfrm>
          <a:prstGeom prst="wedgeEllipse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2">
                    <a:lumMod val="50000"/>
                  </a:schemeClr>
                </a:solidFill>
              </a:rPr>
              <a:t>“What was confusing today?</a:t>
            </a:r>
            <a:endParaRPr lang="en-GB" sz="2400" b="1" dirty="0">
              <a:solidFill>
                <a:schemeClr val="bg2">
                  <a:lumMod val="50000"/>
                </a:schemeClr>
              </a:solidFill>
            </a:endParaRPr>
          </a:p>
        </p:txBody>
      </p:sp>
    </p:spTree>
    <p:extLst>
      <p:ext uri="{BB962C8B-B14F-4D97-AF65-F5344CB8AC3E}">
        <p14:creationId xmlns:p14="http://schemas.microsoft.com/office/powerpoint/2010/main" val="21189293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F3F4807A-5068-4492-8025-D75F320E90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389BC8-5A88-1544-AE40-4A29F065836A}"/>
              </a:ext>
            </a:extLst>
          </p:cNvPr>
          <p:cNvSpPr>
            <a:spLocks noGrp="1"/>
          </p:cNvSpPr>
          <p:nvPr>
            <p:ph type="title"/>
          </p:nvPr>
        </p:nvSpPr>
        <p:spPr>
          <a:xfrm>
            <a:off x="8000837" y="1325880"/>
            <a:ext cx="3543464" cy="3066507"/>
          </a:xfrm>
        </p:spPr>
        <p:txBody>
          <a:bodyPr vert="horz" lIns="91440" tIns="45720" rIns="91440" bIns="45720" rtlCol="0" anchor="b">
            <a:normAutofit fontScale="90000"/>
          </a:bodyPr>
          <a:lstStyle/>
          <a:p>
            <a:r>
              <a:rPr lang="en-US" dirty="0">
                <a:solidFill>
                  <a:srgbClr val="EBEBEB"/>
                </a:solidFill>
              </a:rPr>
              <a:t>Learning is the journey, not the outcome</a:t>
            </a:r>
          </a:p>
        </p:txBody>
      </p:sp>
      <p:sp>
        <p:nvSpPr>
          <p:cNvPr id="23" name="Freeform 36">
            <a:extLst>
              <a:ext uri="{FF2B5EF4-FFF2-40B4-BE49-F238E27FC236}">
                <a16:creationId xmlns:a16="http://schemas.microsoft.com/office/drawing/2014/main" id="{B24996F8-180C-4DCB-8A26-DFA336CDEFB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13666"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5" name="Rectangle 24">
            <a:extLst>
              <a:ext uri="{FF2B5EF4-FFF2-40B4-BE49-F238E27FC236}">
                <a16:creationId xmlns:a16="http://schemas.microsoft.com/office/drawing/2014/main" id="{630182B0-3559-41D5-9EBC-0BD86BEDAD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8" name="Picture 4" descr="Learning Is A Journey, Not A Destinati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342"/>
            <a:ext cx="7221824" cy="6856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709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1143000"/>
            <a:ext cx="11228832" cy="4489704"/>
          </a:xfrm>
        </p:spPr>
        <p:txBody>
          <a:bodyPr>
            <a:noAutofit/>
          </a:bodyPr>
          <a:lstStyle/>
          <a:p>
            <a:pPr>
              <a:lnSpc>
                <a:spcPct val="150000"/>
              </a:lnSpc>
              <a:spcBef>
                <a:spcPts val="1800"/>
              </a:spcBef>
              <a:spcAft>
                <a:spcPts val="1800"/>
              </a:spcAft>
            </a:pPr>
            <a:r>
              <a:rPr lang="en-US" sz="9000" dirty="0">
                <a:solidFill>
                  <a:schemeClr val="accent1">
                    <a:lumMod val="75000"/>
                  </a:schemeClr>
                </a:solidFill>
              </a:rPr>
              <a:t>“I’m rubbish at this!”</a:t>
            </a:r>
            <a:br>
              <a:rPr lang="en-US" sz="9000" dirty="0">
                <a:solidFill>
                  <a:schemeClr val="accent1">
                    <a:lumMod val="75000"/>
                  </a:schemeClr>
                </a:solidFill>
              </a:rPr>
            </a:br>
            <a:r>
              <a:rPr lang="en-US" sz="9000" dirty="0">
                <a:solidFill>
                  <a:schemeClr val="accent1">
                    <a:lumMod val="75000"/>
                  </a:schemeClr>
                </a:solidFill>
              </a:rPr>
              <a:t>“I give up!”</a:t>
            </a:r>
            <a:endParaRPr lang="en-GB" sz="9000" i="1" dirty="0">
              <a:solidFill>
                <a:schemeClr val="accent2">
                  <a:lumMod val="75000"/>
                </a:schemeClr>
              </a:solidFill>
            </a:endParaRPr>
          </a:p>
        </p:txBody>
      </p:sp>
    </p:spTree>
    <p:extLst>
      <p:ext uri="{BB962C8B-B14F-4D97-AF65-F5344CB8AC3E}">
        <p14:creationId xmlns:p14="http://schemas.microsoft.com/office/powerpoint/2010/main" val="6636374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 name="Picture 7">
            <a:extLst>
              <a:ext uri="{FF2B5EF4-FFF2-40B4-BE49-F238E27FC236}">
                <a16:creationId xmlns:a16="http://schemas.microsoft.com/office/drawing/2014/main" id="{F1B8F9CB-890B-4CB8-B503-188A763E2FC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1" name="Picture 9">
            <a:extLst>
              <a:ext uri="{FF2B5EF4-FFF2-40B4-BE49-F238E27FC236}">
                <a16:creationId xmlns:a16="http://schemas.microsoft.com/office/drawing/2014/main" id="{AA632AB4-3837-4FD0-8B62-0A18B573F4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2" name="Oval 11">
            <a:extLst>
              <a:ext uri="{FF2B5EF4-FFF2-40B4-BE49-F238E27FC236}">
                <a16:creationId xmlns:a16="http://schemas.microsoft.com/office/drawing/2014/main" id="{C393B4A7-6ABF-423D-A762-3CDB4897A8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3" name="Picture 13">
            <a:extLst>
              <a:ext uri="{FF2B5EF4-FFF2-40B4-BE49-F238E27FC236}">
                <a16:creationId xmlns:a16="http://schemas.microsoft.com/office/drawing/2014/main" id="{9CD2319A-6FA9-4EFB-9EDF-7304467425E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4" name="Picture 15">
            <a:extLst>
              <a:ext uri="{FF2B5EF4-FFF2-40B4-BE49-F238E27FC236}">
                <a16:creationId xmlns:a16="http://schemas.microsoft.com/office/drawing/2014/main" id="{D1692A93-3514-4486-8B67-CCA4E0259BC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5" name="Rectangle 17">
            <a:extLst>
              <a:ext uri="{FF2B5EF4-FFF2-40B4-BE49-F238E27FC236}">
                <a16:creationId xmlns:a16="http://schemas.microsoft.com/office/drawing/2014/main" id="{01AD250C-F2EA-449F-9B14-DF5BB674C5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2"/>
          <p:cNvPicPr>
            <a:picLocks noChangeAspect="1"/>
          </p:cNvPicPr>
          <p:nvPr/>
        </p:nvPicPr>
        <p:blipFill>
          <a:blip r:embed="rId7"/>
          <a:stretch>
            <a:fillRect/>
          </a:stretch>
        </p:blipFill>
        <p:spPr>
          <a:xfrm>
            <a:off x="761206" y="570703"/>
            <a:ext cx="10553700" cy="5514975"/>
          </a:xfrm>
          <a:prstGeom prst="rect">
            <a:avLst/>
          </a:prstGeom>
        </p:spPr>
      </p:pic>
    </p:spTree>
    <p:extLst>
      <p:ext uri="{BB962C8B-B14F-4D97-AF65-F5344CB8AC3E}">
        <p14:creationId xmlns:p14="http://schemas.microsoft.com/office/powerpoint/2010/main" val="3097908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7578" y="53901"/>
            <a:ext cx="8324786" cy="6804099"/>
          </a:xfrm>
          <a:prstGeom prst="rect">
            <a:avLst/>
          </a:prstGeom>
        </p:spPr>
      </p:pic>
    </p:spTree>
    <p:extLst>
      <p:ext uri="{BB962C8B-B14F-4D97-AF65-F5344CB8AC3E}">
        <p14:creationId xmlns:p14="http://schemas.microsoft.com/office/powerpoint/2010/main" val="35924884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Different coloured question marks">
            <a:extLst>
              <a:ext uri="{FF2B5EF4-FFF2-40B4-BE49-F238E27FC236}">
                <a16:creationId xmlns:a16="http://schemas.microsoft.com/office/drawing/2014/main" id="{C1EAC369-0FD1-42C9-8AD0-D6A2F030376A}"/>
              </a:ext>
            </a:extLst>
          </p:cNvPr>
          <p:cNvPicPr>
            <a:picLocks noChangeAspect="1"/>
          </p:cNvPicPr>
          <p:nvPr/>
        </p:nvPicPr>
        <p:blipFill rotWithShape="1">
          <a:blip r:embed="rId8">
            <a:duotone>
              <a:prstClr val="black"/>
              <a:schemeClr val="accent5">
                <a:tint val="45000"/>
                <a:satMod val="400000"/>
              </a:schemeClr>
            </a:duotone>
            <a:alphaModFix amt="25000"/>
          </a:blip>
          <a:srcRect/>
          <a:stretch/>
        </p:blipFill>
        <p:spPr>
          <a:xfrm>
            <a:off x="20" y="29321"/>
            <a:ext cx="12191980" cy="6857990"/>
          </a:xfrm>
          <a:prstGeom prst="rect">
            <a:avLst/>
          </a:prstGeom>
        </p:spPr>
      </p:pic>
      <p:sp>
        <p:nvSpPr>
          <p:cNvPr id="20" name="Rectangle 19">
            <a:extLst>
              <a:ext uri="{FF2B5EF4-FFF2-40B4-BE49-F238E27FC236}">
                <a16:creationId xmlns:a16="http://schemas.microsoft.com/office/drawing/2014/main" id="{C885E190-58DD-42DD-A4A8-401E15C92A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peech Bubble: Oval 4">
            <a:extLst>
              <a:ext uri="{FF2B5EF4-FFF2-40B4-BE49-F238E27FC236}">
                <a16:creationId xmlns:a16="http://schemas.microsoft.com/office/drawing/2014/main" id="{A2DFA7F2-4E34-407E-BB83-195002F65795}"/>
              </a:ext>
            </a:extLst>
          </p:cNvPr>
          <p:cNvSpPr/>
          <p:nvPr/>
        </p:nvSpPr>
        <p:spPr>
          <a:xfrm>
            <a:off x="8075959" y="1457394"/>
            <a:ext cx="3578564" cy="2165593"/>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bg2">
                    <a:lumMod val="75000"/>
                  </a:schemeClr>
                </a:solidFill>
              </a:rPr>
              <a:t>“Have you ever done a task like this before?</a:t>
            </a:r>
            <a:r>
              <a:rPr lang="en-US" sz="2400" dirty="0">
                <a:solidFill>
                  <a:schemeClr val="bg2">
                    <a:lumMod val="75000"/>
                  </a:schemeClr>
                </a:solidFill>
              </a:rPr>
              <a:t/>
            </a:r>
            <a:br>
              <a:rPr lang="en-US" sz="2400" dirty="0">
                <a:solidFill>
                  <a:schemeClr val="bg2">
                    <a:lumMod val="75000"/>
                  </a:schemeClr>
                </a:solidFill>
              </a:rPr>
            </a:br>
            <a:endParaRPr lang="en-GB" sz="2400" dirty="0">
              <a:solidFill>
                <a:schemeClr val="bg2">
                  <a:lumMod val="75000"/>
                </a:schemeClr>
              </a:solidFill>
            </a:endParaRPr>
          </a:p>
        </p:txBody>
      </p:sp>
      <p:sp>
        <p:nvSpPr>
          <p:cNvPr id="22" name="Speech Bubble: Oval 21">
            <a:extLst>
              <a:ext uri="{FF2B5EF4-FFF2-40B4-BE49-F238E27FC236}">
                <a16:creationId xmlns:a16="http://schemas.microsoft.com/office/drawing/2014/main" id="{62E8071C-F04A-4112-A5AE-A15B77E63CB1}"/>
              </a:ext>
            </a:extLst>
          </p:cNvPr>
          <p:cNvSpPr/>
          <p:nvPr/>
        </p:nvSpPr>
        <p:spPr>
          <a:xfrm>
            <a:off x="1814716" y="4132347"/>
            <a:ext cx="2579077" cy="2039815"/>
          </a:xfrm>
          <a:prstGeom prst="wedgeEllipse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bg2">
                    <a:lumMod val="75000"/>
                  </a:schemeClr>
                </a:solidFill>
              </a:rPr>
              <a:t>“How did you do it in class?”</a:t>
            </a:r>
            <a:endParaRPr lang="en-GB" sz="2400" dirty="0">
              <a:solidFill>
                <a:schemeClr val="bg2">
                  <a:lumMod val="75000"/>
                </a:schemeClr>
              </a:solidFill>
            </a:endParaRPr>
          </a:p>
        </p:txBody>
      </p:sp>
      <p:sp>
        <p:nvSpPr>
          <p:cNvPr id="24" name="Speech Bubble: Oval 23">
            <a:extLst>
              <a:ext uri="{FF2B5EF4-FFF2-40B4-BE49-F238E27FC236}">
                <a16:creationId xmlns:a16="http://schemas.microsoft.com/office/drawing/2014/main" id="{E2618DB4-315A-4F77-B356-6FFDC2A6BEEE}"/>
              </a:ext>
            </a:extLst>
          </p:cNvPr>
          <p:cNvSpPr/>
          <p:nvPr/>
        </p:nvSpPr>
        <p:spPr>
          <a:xfrm>
            <a:off x="7845424" y="4384849"/>
            <a:ext cx="2776618" cy="1854510"/>
          </a:xfrm>
          <a:prstGeom prst="wedgeEllipse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bg2">
                    <a:lumMod val="75000"/>
                  </a:schemeClr>
                </a:solidFill>
              </a:rPr>
              <a:t>“</a:t>
            </a:r>
            <a:r>
              <a:rPr lang="en-US" sz="2400" dirty="0">
                <a:solidFill>
                  <a:schemeClr val="bg2">
                    <a:lumMod val="75000"/>
                  </a:schemeClr>
                </a:solidFill>
              </a:rPr>
              <a:t>What have you missed?”</a:t>
            </a:r>
            <a:endParaRPr lang="en-GB" sz="2400" dirty="0">
              <a:solidFill>
                <a:schemeClr val="bg2">
                  <a:lumMod val="75000"/>
                </a:schemeClr>
              </a:solidFill>
            </a:endParaRPr>
          </a:p>
          <a:p>
            <a:pPr algn="ctr"/>
            <a:endParaRPr lang="en-GB" sz="2400" dirty="0">
              <a:solidFill>
                <a:schemeClr val="bg2">
                  <a:lumMod val="75000"/>
                </a:schemeClr>
              </a:solidFill>
            </a:endParaRPr>
          </a:p>
        </p:txBody>
      </p:sp>
      <p:sp>
        <p:nvSpPr>
          <p:cNvPr id="25" name="Speech Bubble: Oval 24">
            <a:extLst>
              <a:ext uri="{FF2B5EF4-FFF2-40B4-BE49-F238E27FC236}">
                <a16:creationId xmlns:a16="http://schemas.microsoft.com/office/drawing/2014/main" id="{D8A21248-DBDB-4FA1-83FE-F60EE9541C99}"/>
              </a:ext>
            </a:extLst>
          </p:cNvPr>
          <p:cNvSpPr/>
          <p:nvPr/>
        </p:nvSpPr>
        <p:spPr>
          <a:xfrm>
            <a:off x="4719639" y="3967802"/>
            <a:ext cx="2443157" cy="1707718"/>
          </a:xfrm>
          <a:prstGeom prst="wedgeEllipseCallout">
            <a:avLst/>
          </a:prstGeom>
          <a:solidFill>
            <a:srgbClr val="E080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strategy could you use?”</a:t>
            </a:r>
            <a:endParaRPr lang="en-GB" sz="2400" dirty="0">
              <a:solidFill>
                <a:schemeClr val="bg2">
                  <a:lumMod val="75000"/>
                </a:schemeClr>
              </a:solidFill>
            </a:endParaRPr>
          </a:p>
        </p:txBody>
      </p:sp>
      <p:sp>
        <p:nvSpPr>
          <p:cNvPr id="27" name="Speech Bubble: Oval 26">
            <a:extLst>
              <a:ext uri="{FF2B5EF4-FFF2-40B4-BE49-F238E27FC236}">
                <a16:creationId xmlns:a16="http://schemas.microsoft.com/office/drawing/2014/main" id="{B535A92E-8E4F-4E57-B2BE-DA4A6A98AC1B}"/>
              </a:ext>
            </a:extLst>
          </p:cNvPr>
          <p:cNvSpPr/>
          <p:nvPr/>
        </p:nvSpPr>
        <p:spPr>
          <a:xfrm>
            <a:off x="4847797" y="1544847"/>
            <a:ext cx="3105383" cy="1678220"/>
          </a:xfrm>
          <a:prstGeom prst="wedgeEllipseCallou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2">
                    <a:lumMod val="75000"/>
                  </a:schemeClr>
                </a:solidFill>
              </a:rPr>
              <a:t>“What </a:t>
            </a:r>
            <a:r>
              <a:rPr lang="en-US" sz="2400" dirty="0" smtClean="0">
                <a:solidFill>
                  <a:schemeClr val="bg2">
                    <a:lumMod val="75000"/>
                  </a:schemeClr>
                </a:solidFill>
              </a:rPr>
              <a:t>did you use in class to help you?”</a:t>
            </a:r>
            <a:endParaRPr lang="en-GB" sz="2400" dirty="0">
              <a:solidFill>
                <a:schemeClr val="bg2">
                  <a:lumMod val="75000"/>
                </a:schemeClr>
              </a:solidFill>
            </a:endParaRPr>
          </a:p>
        </p:txBody>
      </p:sp>
      <p:sp>
        <p:nvSpPr>
          <p:cNvPr id="7" name="Title 6"/>
          <p:cNvSpPr>
            <a:spLocks noGrp="1"/>
          </p:cNvSpPr>
          <p:nvPr>
            <p:ph type="title"/>
          </p:nvPr>
        </p:nvSpPr>
        <p:spPr>
          <a:xfrm>
            <a:off x="492211" y="558991"/>
            <a:ext cx="9842230" cy="1981200"/>
          </a:xfrm>
        </p:spPr>
        <p:txBody>
          <a:bodyPr/>
          <a:lstStyle/>
          <a:p>
            <a:r>
              <a:rPr lang="en-US" sz="4400" dirty="0" smtClean="0">
                <a:solidFill>
                  <a:schemeClr val="accent3">
                    <a:lumMod val="20000"/>
                    <a:lumOff val="80000"/>
                  </a:schemeClr>
                </a:solidFill>
              </a:rPr>
              <a:t>Asking metacognitive questions</a:t>
            </a:r>
            <a:endParaRPr lang="en-GB" sz="4400" dirty="0">
              <a:solidFill>
                <a:schemeClr val="accent3">
                  <a:lumMod val="20000"/>
                  <a:lumOff val="80000"/>
                </a:schemeClr>
              </a:solidFill>
            </a:endParaRPr>
          </a:p>
        </p:txBody>
      </p:sp>
      <p:sp>
        <p:nvSpPr>
          <p:cNvPr id="23" name="Speech Bubble: Oval 23">
            <a:extLst>
              <a:ext uri="{FF2B5EF4-FFF2-40B4-BE49-F238E27FC236}">
                <a16:creationId xmlns:a16="http://schemas.microsoft.com/office/drawing/2014/main" id="{E2618DB4-315A-4F77-B356-6FFDC2A6BEEE}"/>
              </a:ext>
            </a:extLst>
          </p:cNvPr>
          <p:cNvSpPr/>
          <p:nvPr/>
        </p:nvSpPr>
        <p:spPr>
          <a:xfrm>
            <a:off x="341444" y="1456932"/>
            <a:ext cx="4409130" cy="2449010"/>
          </a:xfrm>
          <a:prstGeom prst="wedgeEllipseCallou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bg2">
                    <a:lumMod val="75000"/>
                  </a:schemeClr>
                </a:solidFill>
              </a:rPr>
              <a:t>“Which parts are you sure about and which parts are you not sure about?”</a:t>
            </a:r>
            <a:endParaRPr lang="en-GB" sz="2400" dirty="0">
              <a:solidFill>
                <a:schemeClr val="bg2">
                  <a:lumMod val="75000"/>
                </a:schemeClr>
              </a:solidFill>
            </a:endParaRPr>
          </a:p>
        </p:txBody>
      </p:sp>
    </p:spTree>
    <p:extLst>
      <p:ext uri="{BB962C8B-B14F-4D97-AF65-F5344CB8AC3E}">
        <p14:creationId xmlns:p14="http://schemas.microsoft.com/office/powerpoint/2010/main" val="36078273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10986" y="2471928"/>
            <a:ext cx="9854422" cy="2892552"/>
          </a:xfrm>
        </p:spPr>
        <p:txBody>
          <a:bodyPr/>
          <a:lstStyle/>
          <a:p>
            <a:r>
              <a:rPr lang="en-US" sz="9600">
                <a:solidFill>
                  <a:schemeClr val="accent1">
                    <a:lumMod val="75000"/>
                  </a:schemeClr>
                </a:solidFill>
              </a:rPr>
              <a:t>“</a:t>
            </a:r>
            <a:r>
              <a:rPr lang="en-US" sz="9600" dirty="0">
                <a:solidFill>
                  <a:schemeClr val="accent1">
                    <a:lumMod val="75000"/>
                  </a:schemeClr>
                </a:solidFill>
              </a:rPr>
              <a:t>I’ve finished!”</a:t>
            </a:r>
            <a:endParaRPr lang="en-GB" sz="9600" i="1" dirty="0">
              <a:solidFill>
                <a:schemeClr val="accent2">
                  <a:lumMod val="75000"/>
                </a:schemeClr>
              </a:solidFill>
            </a:endParaRPr>
          </a:p>
        </p:txBody>
      </p:sp>
    </p:spTree>
    <p:extLst>
      <p:ext uri="{BB962C8B-B14F-4D97-AF65-F5344CB8AC3E}">
        <p14:creationId xmlns:p14="http://schemas.microsoft.com/office/powerpoint/2010/main" val="4959062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1B68C77-138E-4BF7-A276-BD0C78A4219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7C268552-D473-46ED-B1B8-422042C4DEF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4AC0CD9D-7610-4620-93B4-798CCD9AB5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B9238B3E-24AA-439A-B527-6C5DF6D7214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69F01145-BEA3-4CBF-AA21-10077B948CA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E4D62F9-188E-4530-84C2-24BDEE4BEB8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C6A81905-F480-46A4-BC10-215D24EA1A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73D6D0-E387-447C-8F06-E46CE7FACA24}"/>
              </a:ext>
            </a:extLst>
          </p:cNvPr>
          <p:cNvSpPr>
            <a:spLocks noGrp="1"/>
          </p:cNvSpPr>
          <p:nvPr>
            <p:ph type="title"/>
          </p:nvPr>
        </p:nvSpPr>
        <p:spPr>
          <a:xfrm>
            <a:off x="4872012" y="1447801"/>
            <a:ext cx="5222325" cy="2819400"/>
          </a:xfrm>
        </p:spPr>
        <p:txBody>
          <a:bodyPr vert="horz" lIns="91440" tIns="45720" rIns="91440" bIns="45720" rtlCol="0" anchor="b">
            <a:normAutofit/>
          </a:bodyPr>
          <a:lstStyle/>
          <a:p>
            <a:r>
              <a:rPr lang="en-US" sz="7200" b="0" i="0" kern="1200" dirty="0">
                <a:solidFill>
                  <a:srgbClr val="EBEBEB"/>
                </a:solidFill>
                <a:latin typeface="+mj-lt"/>
                <a:ea typeface="+mj-ea"/>
                <a:cs typeface="+mj-cs"/>
              </a:rPr>
              <a:t>Questions?</a:t>
            </a:r>
          </a:p>
        </p:txBody>
      </p:sp>
      <p:sp>
        <p:nvSpPr>
          <p:cNvPr id="23" name="Freeform 8">
            <a:extLst>
              <a:ext uri="{FF2B5EF4-FFF2-40B4-BE49-F238E27FC236}">
                <a16:creationId xmlns:a16="http://schemas.microsoft.com/office/drawing/2014/main" id="{36FD4D9D-3784-41E8-8405-A42B72F513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5" name="Freeform: Shape 24">
            <a:extLst>
              <a:ext uri="{FF2B5EF4-FFF2-40B4-BE49-F238E27FC236}">
                <a16:creationId xmlns:a16="http://schemas.microsoft.com/office/drawing/2014/main" id="{09811DF6-66E4-43D5-B564-3151796531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81964" cy="6858000"/>
          </a:xfrm>
          <a:custGeom>
            <a:avLst/>
            <a:gdLst>
              <a:gd name="connsiteX0" fmla="*/ 3137249 w 4481964"/>
              <a:gd name="connsiteY0" fmla="*/ 0 h 6858000"/>
              <a:gd name="connsiteX1" fmla="*/ 4480787 w 4481964"/>
              <a:gd name="connsiteY1" fmla="*/ 0 h 6858000"/>
              <a:gd name="connsiteX2" fmla="*/ 4455742 w 4481964"/>
              <a:gd name="connsiteY2" fmla="*/ 155676 h 6858000"/>
              <a:gd name="connsiteX3" fmla="*/ 4431873 w 4481964"/>
              <a:gd name="connsiteY3" fmla="*/ 310667 h 6858000"/>
              <a:gd name="connsiteX4" fmla="*/ 4408509 w 4481964"/>
              <a:gd name="connsiteY4" fmla="*/ 466344 h 6858000"/>
              <a:gd name="connsiteX5" fmla="*/ 4388506 w 4481964"/>
              <a:gd name="connsiteY5" fmla="*/ 622706 h 6858000"/>
              <a:gd name="connsiteX6" fmla="*/ 4368335 w 4481964"/>
              <a:gd name="connsiteY6" fmla="*/ 778383 h 6858000"/>
              <a:gd name="connsiteX7" fmla="*/ 4349509 w 4481964"/>
              <a:gd name="connsiteY7" fmla="*/ 934745 h 6858000"/>
              <a:gd name="connsiteX8" fmla="*/ 4333373 w 4481964"/>
              <a:gd name="connsiteY8" fmla="*/ 1089050 h 6858000"/>
              <a:gd name="connsiteX9" fmla="*/ 4318077 w 4481964"/>
              <a:gd name="connsiteY9" fmla="*/ 1245413 h 6858000"/>
              <a:gd name="connsiteX10" fmla="*/ 4304125 w 4481964"/>
              <a:gd name="connsiteY10" fmla="*/ 1401089 h 6858000"/>
              <a:gd name="connsiteX11" fmla="*/ 4292023 w 4481964"/>
              <a:gd name="connsiteY11" fmla="*/ 1554023 h 6858000"/>
              <a:gd name="connsiteX12" fmla="*/ 4279920 w 4481964"/>
              <a:gd name="connsiteY12" fmla="*/ 1709013 h 6858000"/>
              <a:gd name="connsiteX13" fmla="*/ 4269835 w 4481964"/>
              <a:gd name="connsiteY13" fmla="*/ 1861947 h 6858000"/>
              <a:gd name="connsiteX14" fmla="*/ 4261935 w 4481964"/>
              <a:gd name="connsiteY14" fmla="*/ 2014880 h 6858000"/>
              <a:gd name="connsiteX15" fmla="*/ 4253698 w 4481964"/>
              <a:gd name="connsiteY15" fmla="*/ 2167128 h 6858000"/>
              <a:gd name="connsiteX16" fmla="*/ 4246807 w 4481964"/>
              <a:gd name="connsiteY16" fmla="*/ 2318004 h 6858000"/>
              <a:gd name="connsiteX17" fmla="*/ 4241932 w 4481964"/>
              <a:gd name="connsiteY17" fmla="*/ 2467508 h 6858000"/>
              <a:gd name="connsiteX18" fmla="*/ 4237730 w 4481964"/>
              <a:gd name="connsiteY18" fmla="*/ 2617013 h 6858000"/>
              <a:gd name="connsiteX19" fmla="*/ 4233696 w 4481964"/>
              <a:gd name="connsiteY19" fmla="*/ 2765145 h 6858000"/>
              <a:gd name="connsiteX20" fmla="*/ 4231847 w 4481964"/>
              <a:gd name="connsiteY20" fmla="*/ 2911221 h 6858000"/>
              <a:gd name="connsiteX21" fmla="*/ 4229830 w 4481964"/>
              <a:gd name="connsiteY21" fmla="*/ 3057296 h 6858000"/>
              <a:gd name="connsiteX22" fmla="*/ 4228821 w 4481964"/>
              <a:gd name="connsiteY22" fmla="*/ 3201314 h 6858000"/>
              <a:gd name="connsiteX23" fmla="*/ 4229830 w 4481964"/>
              <a:gd name="connsiteY23" fmla="*/ 3343960 h 6858000"/>
              <a:gd name="connsiteX24" fmla="*/ 4229830 w 4481964"/>
              <a:gd name="connsiteY24" fmla="*/ 3485235 h 6858000"/>
              <a:gd name="connsiteX25" fmla="*/ 4231847 w 4481964"/>
              <a:gd name="connsiteY25" fmla="*/ 3625138 h 6858000"/>
              <a:gd name="connsiteX26" fmla="*/ 4234872 w 4481964"/>
              <a:gd name="connsiteY26" fmla="*/ 3762298 h 6858000"/>
              <a:gd name="connsiteX27" fmla="*/ 4237730 w 4481964"/>
              <a:gd name="connsiteY27" fmla="*/ 3898087 h 6858000"/>
              <a:gd name="connsiteX28" fmla="*/ 4240924 w 4481964"/>
              <a:gd name="connsiteY28" fmla="*/ 4031132 h 6858000"/>
              <a:gd name="connsiteX29" fmla="*/ 4245798 w 4481964"/>
              <a:gd name="connsiteY29" fmla="*/ 4163491 h 6858000"/>
              <a:gd name="connsiteX30" fmla="*/ 4251009 w 4481964"/>
              <a:gd name="connsiteY30" fmla="*/ 4293793 h 6858000"/>
              <a:gd name="connsiteX31" fmla="*/ 4255715 w 4481964"/>
              <a:gd name="connsiteY31" fmla="*/ 4421352 h 6858000"/>
              <a:gd name="connsiteX32" fmla="*/ 4268995 w 4481964"/>
              <a:gd name="connsiteY32" fmla="*/ 4670298 h 6858000"/>
              <a:gd name="connsiteX33" fmla="*/ 4283114 w 4481964"/>
              <a:gd name="connsiteY33" fmla="*/ 4908956 h 6858000"/>
              <a:gd name="connsiteX34" fmla="*/ 4297906 w 4481964"/>
              <a:gd name="connsiteY34" fmla="*/ 5138013 h 6858000"/>
              <a:gd name="connsiteX35" fmla="*/ 4314211 w 4481964"/>
              <a:gd name="connsiteY35" fmla="*/ 5354726 h 6858000"/>
              <a:gd name="connsiteX36" fmla="*/ 4331188 w 4481964"/>
              <a:gd name="connsiteY36" fmla="*/ 5561838 h 6858000"/>
              <a:gd name="connsiteX37" fmla="*/ 4349509 w 4481964"/>
              <a:gd name="connsiteY37" fmla="*/ 5753862 h 6858000"/>
              <a:gd name="connsiteX38" fmla="*/ 4367495 w 4481964"/>
              <a:gd name="connsiteY38" fmla="*/ 5934227 h 6858000"/>
              <a:gd name="connsiteX39" fmla="*/ 4385480 w 4481964"/>
              <a:gd name="connsiteY39" fmla="*/ 6100191 h 6858000"/>
              <a:gd name="connsiteX40" fmla="*/ 4402457 w 4481964"/>
              <a:gd name="connsiteY40" fmla="*/ 6252438 h 6858000"/>
              <a:gd name="connsiteX41" fmla="*/ 4418594 w 4481964"/>
              <a:gd name="connsiteY41" fmla="*/ 6387541 h 6858000"/>
              <a:gd name="connsiteX42" fmla="*/ 4433890 w 4481964"/>
              <a:gd name="connsiteY42" fmla="*/ 6509613 h 6858000"/>
              <a:gd name="connsiteX43" fmla="*/ 4446665 w 4481964"/>
              <a:gd name="connsiteY43" fmla="*/ 6612483 h 6858000"/>
              <a:gd name="connsiteX44" fmla="*/ 4458767 w 4481964"/>
              <a:gd name="connsiteY44" fmla="*/ 6698894 h 6858000"/>
              <a:gd name="connsiteX45" fmla="*/ 4476081 w 4481964"/>
              <a:gd name="connsiteY45" fmla="*/ 6817538 h 6858000"/>
              <a:gd name="connsiteX46" fmla="*/ 4481964 w 4481964"/>
              <a:gd name="connsiteY46" fmla="*/ 6858000 h 6858000"/>
              <a:gd name="connsiteX47" fmla="*/ 3577807 w 4481964"/>
              <a:gd name="connsiteY47" fmla="*/ 6858000 h 6858000"/>
              <a:gd name="connsiteX48" fmla="*/ 3577807 w 4481964"/>
              <a:gd name="connsiteY48" fmla="*/ 6858000 h 6858000"/>
              <a:gd name="connsiteX49" fmla="*/ 0 w 4481964"/>
              <a:gd name="connsiteY49" fmla="*/ 6858000 h 6858000"/>
              <a:gd name="connsiteX50" fmla="*/ 0 w 4481964"/>
              <a:gd name="connsiteY50" fmla="*/ 0 h 6858000"/>
              <a:gd name="connsiteX51" fmla="*/ 3137249 w 448196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481964" h="6858000">
                <a:moveTo>
                  <a:pt x="3137249" y="0"/>
                </a:moveTo>
                <a:lnTo>
                  <a:pt x="4480787" y="0"/>
                </a:lnTo>
                <a:lnTo>
                  <a:pt x="4455742" y="155676"/>
                </a:lnTo>
                <a:lnTo>
                  <a:pt x="4431873" y="310667"/>
                </a:lnTo>
                <a:lnTo>
                  <a:pt x="4408509" y="466344"/>
                </a:lnTo>
                <a:lnTo>
                  <a:pt x="4388506" y="622706"/>
                </a:lnTo>
                <a:lnTo>
                  <a:pt x="4368335" y="778383"/>
                </a:lnTo>
                <a:lnTo>
                  <a:pt x="4349509" y="934745"/>
                </a:lnTo>
                <a:lnTo>
                  <a:pt x="4333373" y="1089050"/>
                </a:lnTo>
                <a:lnTo>
                  <a:pt x="4318077" y="1245413"/>
                </a:lnTo>
                <a:lnTo>
                  <a:pt x="4304125" y="1401089"/>
                </a:lnTo>
                <a:lnTo>
                  <a:pt x="4292023" y="1554023"/>
                </a:lnTo>
                <a:lnTo>
                  <a:pt x="4279920" y="1709013"/>
                </a:lnTo>
                <a:lnTo>
                  <a:pt x="4269835" y="1861947"/>
                </a:lnTo>
                <a:lnTo>
                  <a:pt x="4261935" y="2014880"/>
                </a:lnTo>
                <a:lnTo>
                  <a:pt x="4253698" y="2167128"/>
                </a:lnTo>
                <a:lnTo>
                  <a:pt x="4246807" y="2318004"/>
                </a:lnTo>
                <a:lnTo>
                  <a:pt x="4241932" y="2467508"/>
                </a:lnTo>
                <a:lnTo>
                  <a:pt x="4237730" y="2617013"/>
                </a:lnTo>
                <a:lnTo>
                  <a:pt x="4233696" y="2765145"/>
                </a:lnTo>
                <a:lnTo>
                  <a:pt x="4231847" y="2911221"/>
                </a:lnTo>
                <a:lnTo>
                  <a:pt x="4229830" y="3057296"/>
                </a:lnTo>
                <a:lnTo>
                  <a:pt x="4228821" y="3201314"/>
                </a:lnTo>
                <a:lnTo>
                  <a:pt x="4229830" y="3343960"/>
                </a:lnTo>
                <a:lnTo>
                  <a:pt x="4229830" y="3485235"/>
                </a:lnTo>
                <a:lnTo>
                  <a:pt x="4231847" y="3625138"/>
                </a:lnTo>
                <a:lnTo>
                  <a:pt x="4234872" y="3762298"/>
                </a:lnTo>
                <a:lnTo>
                  <a:pt x="4237730" y="3898087"/>
                </a:lnTo>
                <a:lnTo>
                  <a:pt x="4240924" y="4031132"/>
                </a:lnTo>
                <a:lnTo>
                  <a:pt x="4245798" y="4163491"/>
                </a:lnTo>
                <a:lnTo>
                  <a:pt x="4251009" y="4293793"/>
                </a:lnTo>
                <a:lnTo>
                  <a:pt x="4255715" y="4421352"/>
                </a:lnTo>
                <a:lnTo>
                  <a:pt x="4268995" y="4670298"/>
                </a:lnTo>
                <a:lnTo>
                  <a:pt x="4283114" y="4908956"/>
                </a:lnTo>
                <a:lnTo>
                  <a:pt x="4297906" y="5138013"/>
                </a:lnTo>
                <a:lnTo>
                  <a:pt x="4314211" y="5354726"/>
                </a:lnTo>
                <a:lnTo>
                  <a:pt x="4331188" y="5561838"/>
                </a:lnTo>
                <a:lnTo>
                  <a:pt x="4349509" y="5753862"/>
                </a:lnTo>
                <a:lnTo>
                  <a:pt x="4367495" y="5934227"/>
                </a:lnTo>
                <a:lnTo>
                  <a:pt x="4385480" y="6100191"/>
                </a:lnTo>
                <a:lnTo>
                  <a:pt x="4402457" y="6252438"/>
                </a:lnTo>
                <a:lnTo>
                  <a:pt x="4418594" y="6387541"/>
                </a:lnTo>
                <a:lnTo>
                  <a:pt x="4433890" y="6509613"/>
                </a:lnTo>
                <a:lnTo>
                  <a:pt x="4446665" y="6612483"/>
                </a:lnTo>
                <a:lnTo>
                  <a:pt x="4458767" y="6698894"/>
                </a:lnTo>
                <a:lnTo>
                  <a:pt x="4476081" y="6817538"/>
                </a:lnTo>
                <a:lnTo>
                  <a:pt x="4481964" y="6858000"/>
                </a:lnTo>
                <a:lnTo>
                  <a:pt x="3577807" y="6858000"/>
                </a:lnTo>
                <a:lnTo>
                  <a:pt x="3577807" y="6858000"/>
                </a:lnTo>
                <a:lnTo>
                  <a:pt x="0" y="6858000"/>
                </a:lnTo>
                <a:lnTo>
                  <a:pt x="0" y="0"/>
                </a:lnTo>
                <a:lnTo>
                  <a:pt x="313724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Rectangle 26">
            <a:extLst>
              <a:ext uri="{FF2B5EF4-FFF2-40B4-BE49-F238E27FC236}">
                <a16:creationId xmlns:a16="http://schemas.microsoft.com/office/drawing/2014/main" id="{60817A52-B891-4228-A61E-0C0A57632D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Logo&#10;&#10;Description automatically generated">
            <a:extLst>
              <a:ext uri="{FF2B5EF4-FFF2-40B4-BE49-F238E27FC236}">
                <a16:creationId xmlns:a16="http://schemas.microsoft.com/office/drawing/2014/main" id="{EAB12C9B-55A7-489C-8C2F-64C4EAE3B2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7240" y="2097019"/>
            <a:ext cx="2936836" cy="2892562"/>
          </a:xfrm>
          <a:prstGeom prst="rect">
            <a:avLst/>
          </a:prstGeom>
          <a:effectLst/>
        </p:spPr>
      </p:pic>
    </p:spTree>
    <p:extLst>
      <p:ext uri="{BB962C8B-B14F-4D97-AF65-F5344CB8AC3E}">
        <p14:creationId xmlns:p14="http://schemas.microsoft.com/office/powerpoint/2010/main" val="1744458739"/>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Custom 2">
      <a:dk1>
        <a:sysClr val="windowText" lastClr="000000"/>
      </a:dk1>
      <a:lt1>
        <a:sysClr val="window" lastClr="FFFFFF"/>
      </a:lt1>
      <a:dk2>
        <a:srgbClr val="2F581F"/>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3395</TotalTime>
  <Words>590</Words>
  <Application>Microsoft Office PowerPoint</Application>
  <PresentationFormat>Widescreen</PresentationFormat>
  <Paragraphs>87</Paragraphs>
  <Slides>27</Slides>
  <Notes>27</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Century Gothic</vt:lpstr>
      <vt:lpstr>Symbol</vt:lpstr>
      <vt:lpstr>Times New Roman</vt:lpstr>
      <vt:lpstr>Wingdings 3</vt:lpstr>
      <vt:lpstr>Ion</vt:lpstr>
      <vt:lpstr>       Metacognition Parent Workshop March 2022 </vt:lpstr>
      <vt:lpstr>Outline</vt:lpstr>
      <vt:lpstr>What is metacognition?</vt:lpstr>
      <vt:lpstr>Why is metacognition important?</vt:lpstr>
      <vt:lpstr> How do we support pupils to develop metacognitive strategies at Oakwood?  </vt:lpstr>
      <vt:lpstr>Asking metacognitive questions</vt:lpstr>
      <vt:lpstr>“If you don’t know how to start – which is sometimes the hardest part – you can picture how the character is feeling. Or start with a question or thought the character might be having.”</vt:lpstr>
      <vt:lpstr>PowerPoint Presentation</vt:lpstr>
      <vt:lpstr>PowerPoint Presentation</vt:lpstr>
      <vt:lpstr>Supporting pupils’ independence: encouraging pupils to notice what they can use to help them. “Three before me.” </vt:lpstr>
      <vt:lpstr>During a lesson on writing speech, this pupil used the English working wall to help him identify the term “inverted commas.” He explained to his partner that they could use the working wall to help them.</vt:lpstr>
      <vt:lpstr>PowerPoint Presentation</vt:lpstr>
      <vt:lpstr>“It has all your different ideas and notes. You can magpie ideas from other people and then it becomes a more powerful piece of writing.” (Year 6 pupil talking about how using a mini-whiteboard can help with learning.)</vt:lpstr>
      <vt:lpstr>“There are two methods. You can choose whichever way works best for you.”</vt:lpstr>
      <vt:lpstr>PowerPoint Presentation</vt:lpstr>
      <vt:lpstr>346 + 99 =</vt:lpstr>
      <vt:lpstr>PowerPoint Presentation</vt:lpstr>
      <vt:lpstr> How can you support your children’s metacognition at home? </vt:lpstr>
      <vt:lpstr>PowerPoint Presentation</vt:lpstr>
      <vt:lpstr>Asking metacognitive questions</vt:lpstr>
      <vt:lpstr>Learning is the journey, not the outcome</vt:lpstr>
      <vt:lpstr>“I’m rubbish at this!” “I give up!”</vt:lpstr>
      <vt:lpstr>PowerPoint Presentation</vt:lpstr>
      <vt:lpstr>PowerPoint Presentation</vt:lpstr>
      <vt:lpstr>Asking metacognitive questions</vt:lpstr>
      <vt:lpstr>“I’ve finished!”</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Thompson</dc:creator>
  <cp:lastModifiedBy>AThompson</cp:lastModifiedBy>
  <cp:revision>265</cp:revision>
  <cp:lastPrinted>2021-12-20T08:28:59Z</cp:lastPrinted>
  <dcterms:created xsi:type="dcterms:W3CDTF">2021-05-14T07:36:25Z</dcterms:created>
  <dcterms:modified xsi:type="dcterms:W3CDTF">2022-03-22T14:28:43Z</dcterms:modified>
  <cp:contentStatus/>
</cp:coreProperties>
</file>