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3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12192000" cy="6858000"/>
  <p:notesSz cx="6858000" cy="9144000"/>
  <p:embeddedFontLst>
    <p:embeddedFont>
      <p:font typeface="Calibri" panose="020F0502020204030204" pitchFamily="34" charset="0"/>
      <p:regular r:id="rId32"/>
      <p:bold r:id="rId33"/>
      <p:italic r:id="rId34"/>
      <p:boldItalic r:id="rId35"/>
    </p:embeddedFont>
    <p:embeddedFont>
      <p:font typeface="Short Stack" panose="020B0604020202020204" charset="0"/>
      <p:regular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jZuIkJYSLjMwW/PgRlT+jMv1xFG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font" Target="fonts/font3.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4.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3b6dd2976d1_1_213: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g3b6dd2976d1_1_2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b6dd2976d1_1_12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3b6dd2976d1_1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3b6dd2976d1_1_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4" name="Google Shape;174;g3b6dd2976d1_1_9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2" name="Google Shape;182;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3b6dd2976d1_1_9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3b6dd2976d1_1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b6dd2976d1_1_11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3b6dd2976d1_1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b482145bf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6" name="Google Shape;206;g3b482145bfd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3b482145bfd_0_1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g3b482145bfd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3b6dd2976d1_1_3: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g3b6dd2976d1_1_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3b6dd2976d1_1_30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3b6dd2976d1_1_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3b6dd2976d1_1_313: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3b6dd2976d1_1_3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3b46ee268ff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8" name="Google Shape;258;g3b46ee268ff_0_3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3b6dd2976d1_1_322: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3b6dd2976d1_1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3b734f724af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3b734f724a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3b6dd2976d1_1_3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3" name="Google Shape;283;g3b6dd2976d1_1_386: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3b6dd2976d1_1_3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0" name="Google Shape;290;g3b6dd2976d1_1_392: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3b6dd2976d1_1_5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6" name="Google Shape;296;g3b6dd2976d1_1_51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3b6dd2976d1_1_3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2" name="Google Shape;302;g3b6dd2976d1_1_39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3b6dd2976d1_1_4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8" name="Google Shape;308;g3b6dd2976d1_1_404: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3b6dd2976d1_1_4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4" name="Google Shape;314;g3b6dd2976d1_1_41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3b6dd2976d1_1_4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0" name="Google Shape;320;g3b6dd2976d1_1_416: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3b6dd2976d1_1_4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6" name="Google Shape;326;g3b6dd2976d1_1_422: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3b6dd2976d1_1_4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2" name="Google Shape;332;g3b6dd2976d1_1_42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3b6dd2976d1_1_4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8" name="Google Shape;338;g3b6dd2976d1_1_434: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b6dd2976d1_1_33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3b6dd2976d1_1_3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3b6dd2976d1_1_37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 name="Google Shape;354;g3b6dd2976d1_1_3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3b46ee268ff_0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1" name="Google Shape;361;g3b46ee268ff_0_7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3b6dd2976d1_1_35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3b6dd2976d1_1_3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 name="Google Shape;14;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1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5"/>
          <p:cNvSpPr>
            <a:spLocks noGrp="1"/>
          </p:cNvSpPr>
          <p:nvPr>
            <p:ph type="pic" idx="2"/>
          </p:nvPr>
        </p:nvSpPr>
        <p:spPr>
          <a:xfrm>
            <a:off x="5183188" y="987425"/>
            <a:ext cx="6172200" cy="4873625"/>
          </a:xfrm>
          <a:prstGeom prst="rect">
            <a:avLst/>
          </a:prstGeom>
          <a:noFill/>
          <a:ln>
            <a:noFill/>
          </a:ln>
        </p:spPr>
      </p:sp>
      <p:sp>
        <p:nvSpPr>
          <p:cNvPr id="64" name="Google Shape;64;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86"/>
        <p:cNvGrpSpPr/>
        <p:nvPr/>
      </p:nvGrpSpPr>
      <p:grpSpPr>
        <a:xfrm>
          <a:off x="0" y="0"/>
          <a:ext cx="0" cy="0"/>
          <a:chOff x="0" y="0"/>
          <a:chExt cx="0" cy="0"/>
        </a:xfrm>
      </p:grpSpPr>
      <p:sp>
        <p:nvSpPr>
          <p:cNvPr id="87" name="Google Shape;87;g3b6dd2976d1_1_22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g3b6dd2976d1_1_228"/>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g3b6dd2976d1_1_22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g3b6dd2976d1_1_22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g3b6dd2976d1_1_22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2"/>
        <p:cNvGrpSpPr/>
        <p:nvPr/>
      </p:nvGrpSpPr>
      <p:grpSpPr>
        <a:xfrm>
          <a:off x="0" y="0"/>
          <a:ext cx="0" cy="0"/>
          <a:chOff x="0" y="0"/>
          <a:chExt cx="0" cy="0"/>
        </a:xfrm>
      </p:grpSpPr>
      <p:sp>
        <p:nvSpPr>
          <p:cNvPr id="93" name="Google Shape;93;g3b6dd2976d1_1_23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g3b6dd2976d1_1_23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g3b6dd2976d1_1_23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6"/>
        <p:cNvGrpSpPr/>
        <p:nvPr/>
      </p:nvGrpSpPr>
      <p:grpSpPr>
        <a:xfrm>
          <a:off x="0" y="0"/>
          <a:ext cx="0" cy="0"/>
          <a:chOff x="0" y="0"/>
          <a:chExt cx="0" cy="0"/>
        </a:xfrm>
      </p:grpSpPr>
      <p:sp>
        <p:nvSpPr>
          <p:cNvPr id="97" name="Google Shape;97;g3b6dd2976d1_1_238"/>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g3b6dd2976d1_1_238"/>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9" name="Google Shape;99;g3b6dd2976d1_1_23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g3b6dd2976d1_1_23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g3b6dd2976d1_1_23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2"/>
        <p:cNvGrpSpPr/>
        <p:nvPr/>
      </p:nvGrpSpPr>
      <p:grpSpPr>
        <a:xfrm>
          <a:off x="0" y="0"/>
          <a:ext cx="0" cy="0"/>
          <a:chOff x="0" y="0"/>
          <a:chExt cx="0" cy="0"/>
        </a:xfrm>
      </p:grpSpPr>
      <p:sp>
        <p:nvSpPr>
          <p:cNvPr id="103" name="Google Shape;103;g3b6dd2976d1_1_244"/>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g3b6dd2976d1_1_244"/>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05" name="Google Shape;105;g3b6dd2976d1_1_24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g3b6dd2976d1_1_24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g3b6dd2976d1_1_24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08"/>
        <p:cNvGrpSpPr/>
        <p:nvPr/>
      </p:nvGrpSpPr>
      <p:grpSpPr>
        <a:xfrm>
          <a:off x="0" y="0"/>
          <a:ext cx="0" cy="0"/>
          <a:chOff x="0" y="0"/>
          <a:chExt cx="0" cy="0"/>
        </a:xfrm>
      </p:grpSpPr>
      <p:sp>
        <p:nvSpPr>
          <p:cNvPr id="109" name="Google Shape;109;g3b6dd2976d1_1_25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g3b6dd2976d1_1_250"/>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1" name="Google Shape;111;g3b6dd2976d1_1_250"/>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2" name="Google Shape;112;g3b6dd2976d1_1_25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g3b6dd2976d1_1_25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g3b6dd2976d1_1_25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15"/>
        <p:cNvGrpSpPr/>
        <p:nvPr/>
      </p:nvGrpSpPr>
      <p:grpSpPr>
        <a:xfrm>
          <a:off x="0" y="0"/>
          <a:ext cx="0" cy="0"/>
          <a:chOff x="0" y="0"/>
          <a:chExt cx="0" cy="0"/>
        </a:xfrm>
      </p:grpSpPr>
      <p:sp>
        <p:nvSpPr>
          <p:cNvPr id="116" name="Google Shape;116;g3b6dd2976d1_1_257"/>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g3b6dd2976d1_1_257"/>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8" name="Google Shape;118;g3b6dd2976d1_1_257"/>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9" name="Google Shape;119;g3b6dd2976d1_1_257"/>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0" name="Google Shape;120;g3b6dd2976d1_1_257"/>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g3b6dd2976d1_1_25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g3b6dd2976d1_1_25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g3b6dd2976d1_1_25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4"/>
        <p:cNvGrpSpPr/>
        <p:nvPr/>
      </p:nvGrpSpPr>
      <p:grpSpPr>
        <a:xfrm>
          <a:off x="0" y="0"/>
          <a:ext cx="0" cy="0"/>
          <a:chOff x="0" y="0"/>
          <a:chExt cx="0" cy="0"/>
        </a:xfrm>
      </p:grpSpPr>
      <p:sp>
        <p:nvSpPr>
          <p:cNvPr id="125" name="Google Shape;125;g3b6dd2976d1_1_26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6" name="Google Shape;126;g3b6dd2976d1_1_266"/>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g3b6dd2976d1_1_266"/>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g3b6dd2976d1_1_266"/>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29"/>
        <p:cNvGrpSpPr/>
        <p:nvPr/>
      </p:nvGrpSpPr>
      <p:grpSpPr>
        <a:xfrm>
          <a:off x="0" y="0"/>
          <a:ext cx="0" cy="0"/>
          <a:chOff x="0" y="0"/>
          <a:chExt cx="0" cy="0"/>
        </a:xfrm>
      </p:grpSpPr>
      <p:sp>
        <p:nvSpPr>
          <p:cNvPr id="130" name="Google Shape;130;g3b6dd2976d1_1_271"/>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g3b6dd2976d1_1_271"/>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32" name="Google Shape;132;g3b6dd2976d1_1_271"/>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33" name="Google Shape;133;g3b6dd2976d1_1_27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g3b6dd2976d1_1_27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g3b6dd2976d1_1_27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36"/>
        <p:cNvGrpSpPr/>
        <p:nvPr/>
      </p:nvGrpSpPr>
      <p:grpSpPr>
        <a:xfrm>
          <a:off x="0" y="0"/>
          <a:ext cx="0" cy="0"/>
          <a:chOff x="0" y="0"/>
          <a:chExt cx="0" cy="0"/>
        </a:xfrm>
      </p:grpSpPr>
      <p:sp>
        <p:nvSpPr>
          <p:cNvPr id="137" name="Google Shape;137;g3b6dd2976d1_1_278"/>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g3b6dd2976d1_1_278"/>
          <p:cNvSpPr>
            <a:spLocks noGrp="1"/>
          </p:cNvSpPr>
          <p:nvPr>
            <p:ph type="pic" idx="2"/>
          </p:nvPr>
        </p:nvSpPr>
        <p:spPr>
          <a:xfrm>
            <a:off x="5183188" y="987425"/>
            <a:ext cx="6172200" cy="4873500"/>
          </a:xfrm>
          <a:prstGeom prst="rect">
            <a:avLst/>
          </a:prstGeom>
          <a:noFill/>
          <a:ln>
            <a:noFill/>
          </a:ln>
        </p:spPr>
      </p:sp>
      <p:sp>
        <p:nvSpPr>
          <p:cNvPr id="139" name="Google Shape;139;g3b6dd2976d1_1_278"/>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0" name="Google Shape;140;g3b6dd2976d1_1_27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g3b6dd2976d1_1_27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g3b6dd2976d1_1_27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3"/>
        <p:cNvGrpSpPr/>
        <p:nvPr/>
      </p:nvGrpSpPr>
      <p:grpSpPr>
        <a:xfrm>
          <a:off x="0" y="0"/>
          <a:ext cx="0" cy="0"/>
          <a:chOff x="0" y="0"/>
          <a:chExt cx="0" cy="0"/>
        </a:xfrm>
      </p:grpSpPr>
      <p:sp>
        <p:nvSpPr>
          <p:cNvPr id="144" name="Google Shape;144;g3b6dd2976d1_1_28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g3b6dd2976d1_1_285"/>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6" name="Google Shape;146;g3b6dd2976d1_1_28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7" name="Google Shape;147;g3b6dd2976d1_1_28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g3b6dd2976d1_1_28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49"/>
        <p:cNvGrpSpPr/>
        <p:nvPr/>
      </p:nvGrpSpPr>
      <p:grpSpPr>
        <a:xfrm>
          <a:off x="0" y="0"/>
          <a:ext cx="0" cy="0"/>
          <a:chOff x="0" y="0"/>
          <a:chExt cx="0" cy="0"/>
        </a:xfrm>
      </p:grpSpPr>
      <p:sp>
        <p:nvSpPr>
          <p:cNvPr id="150" name="Google Shape;150;g3b6dd2976d1_1_291"/>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1" name="Google Shape;151;g3b6dd2976d1_1_291"/>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g3b6dd2976d1_1_29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3" name="Google Shape;153;g3b6dd2976d1_1_29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g3b6dd2976d1_1_29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0"/>
        <p:cNvGrpSpPr/>
        <p:nvPr/>
      </p:nvGrpSpPr>
      <p:grpSpPr>
        <a:xfrm>
          <a:off x="0" y="0"/>
          <a:ext cx="0" cy="0"/>
          <a:chOff x="0" y="0"/>
          <a:chExt cx="0" cy="0"/>
        </a:xfrm>
      </p:grpSpPr>
      <p:sp>
        <p:nvSpPr>
          <p:cNvPr id="81" name="Google Shape;81;g3b6dd2976d1_1_22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2" name="Google Shape;82;g3b6dd2976d1_1_222"/>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3" name="Google Shape;83;g3b6dd2976d1_1_22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4" name="Google Shape;84;g3b6dd2976d1_1_22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5" name="Google Shape;85;g3b6dd2976d1_1_22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888888"/>
                </a:solidFill>
                <a:latin typeface="Calibri"/>
                <a:ea typeface="Calibri"/>
                <a:cs typeface="Calibri"/>
                <a:sym typeface="Calibri"/>
              </a:defRPr>
            </a:lvl1pPr>
            <a:lvl2pPr marL="0" marR="0" lvl="1" indent="0" algn="r">
              <a:spcBef>
                <a:spcPts val="0"/>
              </a:spcBef>
              <a:buNone/>
              <a:defRPr sz="1200" b="0" i="0" u="none" strike="noStrike" cap="none">
                <a:solidFill>
                  <a:srgbClr val="888888"/>
                </a:solidFill>
                <a:latin typeface="Calibri"/>
                <a:ea typeface="Calibri"/>
                <a:cs typeface="Calibri"/>
                <a:sym typeface="Calibri"/>
              </a:defRPr>
            </a:lvl2pPr>
            <a:lvl3pPr marL="0" marR="0" lvl="2" indent="0" algn="r">
              <a:spcBef>
                <a:spcPts val="0"/>
              </a:spcBef>
              <a:buNone/>
              <a:defRPr sz="1200" b="0" i="0" u="none" strike="noStrike" cap="none">
                <a:solidFill>
                  <a:srgbClr val="888888"/>
                </a:solidFill>
                <a:latin typeface="Calibri"/>
                <a:ea typeface="Calibri"/>
                <a:cs typeface="Calibri"/>
                <a:sym typeface="Calibri"/>
              </a:defRPr>
            </a:lvl3pPr>
            <a:lvl4pPr marL="0" marR="0" lvl="3" indent="0" algn="r">
              <a:spcBef>
                <a:spcPts val="0"/>
              </a:spcBef>
              <a:buNone/>
              <a:defRPr sz="1200" b="0" i="0" u="none" strike="noStrike" cap="none">
                <a:solidFill>
                  <a:srgbClr val="888888"/>
                </a:solidFill>
                <a:latin typeface="Calibri"/>
                <a:ea typeface="Calibri"/>
                <a:cs typeface="Calibri"/>
                <a:sym typeface="Calibri"/>
              </a:defRPr>
            </a:lvl4pPr>
            <a:lvl5pPr marL="0" marR="0" lvl="4" indent="0" algn="r">
              <a:spcBef>
                <a:spcPts val="0"/>
              </a:spcBef>
              <a:buNone/>
              <a:defRPr sz="1200" b="0" i="0" u="none" strike="noStrike" cap="none">
                <a:solidFill>
                  <a:srgbClr val="888888"/>
                </a:solidFill>
                <a:latin typeface="Calibri"/>
                <a:ea typeface="Calibri"/>
                <a:cs typeface="Calibri"/>
                <a:sym typeface="Calibri"/>
              </a:defRPr>
            </a:lvl5pPr>
            <a:lvl6pPr marL="0" marR="0" lvl="5" indent="0" algn="r">
              <a:spcBef>
                <a:spcPts val="0"/>
              </a:spcBef>
              <a:buNone/>
              <a:defRPr sz="1200" b="0" i="0" u="none" strike="noStrike" cap="none">
                <a:solidFill>
                  <a:srgbClr val="888888"/>
                </a:solidFill>
                <a:latin typeface="Calibri"/>
                <a:ea typeface="Calibri"/>
                <a:cs typeface="Calibri"/>
                <a:sym typeface="Calibri"/>
              </a:defRPr>
            </a:lvl6pPr>
            <a:lvl7pPr marL="0" marR="0" lvl="6" indent="0" algn="r">
              <a:spcBef>
                <a:spcPts val="0"/>
              </a:spcBef>
              <a:buNone/>
              <a:defRPr sz="1200" b="0" i="0" u="none" strike="noStrike" cap="none">
                <a:solidFill>
                  <a:srgbClr val="888888"/>
                </a:solidFill>
                <a:latin typeface="Calibri"/>
                <a:ea typeface="Calibri"/>
                <a:cs typeface="Calibri"/>
                <a:sym typeface="Calibri"/>
              </a:defRPr>
            </a:lvl7pPr>
            <a:lvl8pPr marL="0" marR="0" lvl="7" indent="0" algn="r">
              <a:spcBef>
                <a:spcPts val="0"/>
              </a:spcBef>
              <a:buNone/>
              <a:defRPr sz="1200" b="0" i="0" u="none" strike="noStrike" cap="none">
                <a:solidFill>
                  <a:srgbClr val="888888"/>
                </a:solidFill>
                <a:latin typeface="Calibri"/>
                <a:ea typeface="Calibri"/>
                <a:cs typeface="Calibri"/>
                <a:sym typeface="Calibri"/>
              </a:defRPr>
            </a:lvl8pPr>
            <a:lvl9pPr marL="0" marR="0" lvl="8" indent="0" algn="r">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6.jp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hyperlink" Target="https://home.oxfordowl.co.uk/english/primary-spelling/"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hyperlink" Target="https://www.bbc.co.uk/bitesize/articles/zbm8scw" TargetMode="External"/><Relationship Id="rId5" Type="http://schemas.openxmlformats.org/officeDocument/2006/relationships/hyperlink" Target="https://www.bbc.co.uk/bitesize/topics/zcgv39q" TargetMode="External"/><Relationship Id="rId4" Type="http://schemas.openxmlformats.org/officeDocument/2006/relationships/hyperlink" Target="https://spellingframe.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3b6dd2976d1_1_213" descr="Image preview"/>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0" name="Google Shape;160;g3b6dd2976d1_1_213"/>
          <p:cNvPicPr preferRelativeResize="0"/>
          <p:nvPr/>
        </p:nvPicPr>
        <p:blipFill rotWithShape="1">
          <a:blip r:embed="rId3">
            <a:alphaModFix/>
          </a:blip>
          <a:srcRect/>
          <a:stretch/>
        </p:blipFill>
        <p:spPr>
          <a:xfrm>
            <a:off x="304360" y="2573018"/>
            <a:ext cx="2371272" cy="3158534"/>
          </a:xfrm>
          <a:prstGeom prst="rect">
            <a:avLst/>
          </a:prstGeom>
          <a:noFill/>
          <a:ln>
            <a:noFill/>
          </a:ln>
        </p:spPr>
      </p:pic>
      <p:pic>
        <p:nvPicPr>
          <p:cNvPr id="161" name="Google Shape;161;g3b6dd2976d1_1_213"/>
          <p:cNvPicPr preferRelativeResize="0"/>
          <p:nvPr/>
        </p:nvPicPr>
        <p:blipFill rotWithShape="1">
          <a:blip r:embed="rId4">
            <a:alphaModFix/>
          </a:blip>
          <a:srcRect t="43943"/>
          <a:stretch/>
        </p:blipFill>
        <p:spPr>
          <a:xfrm>
            <a:off x="3109650" y="3779720"/>
            <a:ext cx="2487375" cy="1857325"/>
          </a:xfrm>
          <a:prstGeom prst="rect">
            <a:avLst/>
          </a:prstGeom>
          <a:noFill/>
          <a:ln>
            <a:noFill/>
          </a:ln>
        </p:spPr>
      </p:pic>
      <p:pic>
        <p:nvPicPr>
          <p:cNvPr id="162" name="Google Shape;162;g3b6dd2976d1_1_213"/>
          <p:cNvPicPr preferRelativeResize="0"/>
          <p:nvPr/>
        </p:nvPicPr>
        <p:blipFill rotWithShape="1">
          <a:blip r:embed="rId5">
            <a:alphaModFix/>
          </a:blip>
          <a:srcRect/>
          <a:stretch/>
        </p:blipFill>
        <p:spPr>
          <a:xfrm>
            <a:off x="5702024" y="2323845"/>
            <a:ext cx="2649469" cy="3529092"/>
          </a:xfrm>
          <a:prstGeom prst="rect">
            <a:avLst/>
          </a:prstGeom>
          <a:noFill/>
          <a:ln>
            <a:noFill/>
          </a:ln>
        </p:spPr>
      </p:pic>
      <p:pic>
        <p:nvPicPr>
          <p:cNvPr id="163" name="Google Shape;163;g3b6dd2976d1_1_213"/>
          <p:cNvPicPr preferRelativeResize="0"/>
          <p:nvPr/>
        </p:nvPicPr>
        <p:blipFill rotWithShape="1">
          <a:blip r:embed="rId6">
            <a:alphaModFix/>
          </a:blip>
          <a:srcRect/>
          <a:stretch/>
        </p:blipFill>
        <p:spPr>
          <a:xfrm>
            <a:off x="8677849" y="2202463"/>
            <a:ext cx="2927664" cy="3899648"/>
          </a:xfrm>
          <a:prstGeom prst="rect">
            <a:avLst/>
          </a:prstGeom>
          <a:noFill/>
          <a:ln>
            <a:noFill/>
          </a:ln>
        </p:spPr>
      </p:pic>
      <p:sp>
        <p:nvSpPr>
          <p:cNvPr id="164" name="Google Shape;164;g3b6dd2976d1_1_213"/>
          <p:cNvSpPr/>
          <p:nvPr/>
        </p:nvSpPr>
        <p:spPr>
          <a:xfrm>
            <a:off x="304350" y="460325"/>
            <a:ext cx="11583000" cy="1581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Clr>
                <a:schemeClr val="dk1"/>
              </a:buClr>
              <a:buSzPts val="1100"/>
              <a:buFont typeface="Arial"/>
              <a:buNone/>
            </a:pPr>
            <a:r>
              <a:rPr lang="en-GB" sz="4000">
                <a:solidFill>
                  <a:schemeClr val="dk1"/>
                </a:solidFill>
                <a:latin typeface="Short Stack"/>
                <a:ea typeface="Short Stack"/>
                <a:cs typeface="Short Stack"/>
                <a:sym typeface="Short Stack"/>
              </a:rPr>
              <a:t>Handwriting and Spelling Presentation January 2026</a:t>
            </a:r>
            <a:endParaRPr sz="4000">
              <a:solidFill>
                <a:schemeClr val="dk1"/>
              </a:solidFill>
              <a:latin typeface="Short Stack"/>
              <a:ea typeface="Short Stack"/>
              <a:cs typeface="Short Stack"/>
              <a:sym typeface="Short Stack"/>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3b6dd2976d1_1_122"/>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170" name="Google Shape;170;g3b6dd2976d1_1_122" descr="Improving Automaticity When Reading"/>
          <p:cNvPicPr preferRelativeResize="0"/>
          <p:nvPr/>
        </p:nvPicPr>
        <p:blipFill rotWithShape="1">
          <a:blip r:embed="rId3">
            <a:alphaModFix/>
          </a:blip>
          <a:srcRect/>
          <a:stretch/>
        </p:blipFill>
        <p:spPr>
          <a:xfrm>
            <a:off x="916996" y="1825623"/>
            <a:ext cx="7474041" cy="3911413"/>
          </a:xfrm>
          <a:prstGeom prst="rect">
            <a:avLst/>
          </a:prstGeom>
          <a:noFill/>
          <a:ln>
            <a:noFill/>
          </a:ln>
        </p:spPr>
      </p:pic>
      <p:pic>
        <p:nvPicPr>
          <p:cNvPr id="171" name="Google Shape;171;g3b6dd2976d1_1_122" descr="Person Driving Car Images – Browse 573,772 Stock Photos, Vectors, and Video  | Adobe Stock"/>
          <p:cNvPicPr preferRelativeResize="0"/>
          <p:nvPr/>
        </p:nvPicPr>
        <p:blipFill rotWithShape="1">
          <a:blip r:embed="rId4">
            <a:alphaModFix/>
          </a:blip>
          <a:srcRect/>
          <a:stretch/>
        </p:blipFill>
        <p:spPr>
          <a:xfrm>
            <a:off x="8323300" y="4107599"/>
            <a:ext cx="2678825" cy="1785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g3b6dd2976d1_1_97" descr="How 'The Simple View of Writing' can help you develop your… | EEF"/>
          <p:cNvPicPr preferRelativeResize="0"/>
          <p:nvPr/>
        </p:nvPicPr>
        <p:blipFill rotWithShape="1">
          <a:blip r:embed="rId3">
            <a:alphaModFix/>
          </a:blip>
          <a:srcRect/>
          <a:stretch/>
        </p:blipFill>
        <p:spPr>
          <a:xfrm>
            <a:off x="4811427" y="1159723"/>
            <a:ext cx="7380576" cy="4981901"/>
          </a:xfrm>
          <a:prstGeom prst="rect">
            <a:avLst/>
          </a:prstGeom>
          <a:noFill/>
          <a:ln>
            <a:noFill/>
          </a:ln>
        </p:spPr>
      </p:pic>
      <p:pic>
        <p:nvPicPr>
          <p:cNvPr id="177" name="Google Shape;177;g3b6dd2976d1_1_97" descr="Vashti Harrison | Found this sketch hidden in a forgotten procreate file |  Instagram"/>
          <p:cNvPicPr preferRelativeResize="0"/>
          <p:nvPr/>
        </p:nvPicPr>
        <p:blipFill rotWithShape="1">
          <a:blip r:embed="rId4">
            <a:alphaModFix/>
          </a:blip>
          <a:srcRect/>
          <a:stretch/>
        </p:blipFill>
        <p:spPr>
          <a:xfrm>
            <a:off x="313038" y="2842410"/>
            <a:ext cx="2879550" cy="2879550"/>
          </a:xfrm>
          <a:prstGeom prst="rect">
            <a:avLst/>
          </a:prstGeom>
          <a:noFill/>
          <a:ln>
            <a:noFill/>
          </a:ln>
        </p:spPr>
      </p:pic>
      <p:sp>
        <p:nvSpPr>
          <p:cNvPr id="178" name="Google Shape;178;g3b6dd2976d1_1_97"/>
          <p:cNvSpPr/>
          <p:nvPr/>
        </p:nvSpPr>
        <p:spPr>
          <a:xfrm>
            <a:off x="363526" y="5735133"/>
            <a:ext cx="2778600" cy="406500"/>
          </a:xfrm>
          <a:prstGeom prst="rect">
            <a:avLst/>
          </a:prstGeom>
          <a:gradFill>
            <a:gsLst>
              <a:gs pos="0">
                <a:srgbClr val="D1D1D1"/>
              </a:gs>
              <a:gs pos="50000">
                <a:srgbClr val="C7C7C7"/>
              </a:gs>
              <a:gs pos="100000">
                <a:srgbClr val="C0C0C0"/>
              </a:gs>
            </a:gsLst>
            <a:lin ang="5400012" scaled="0"/>
          </a:gradFill>
          <a:ln w="9525" cap="flat" cmpd="sng">
            <a:solidFill>
              <a:srgbClr val="A5A5A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Calibri"/>
                <a:ea typeface="Calibri"/>
                <a:cs typeface="Calibri"/>
                <a:sym typeface="Calibri"/>
              </a:rPr>
              <a:t>Illustration: Vashti Harrison</a:t>
            </a:r>
            <a:endParaRPr sz="1400" b="0" i="0" u="none" strike="noStrike" cap="none">
              <a:solidFill>
                <a:srgbClr val="000000"/>
              </a:solidFill>
              <a:latin typeface="Arial"/>
              <a:ea typeface="Arial"/>
              <a:cs typeface="Arial"/>
              <a:sym typeface="Arial"/>
            </a:endParaRPr>
          </a:p>
        </p:txBody>
      </p:sp>
      <p:sp>
        <p:nvSpPr>
          <p:cNvPr id="179" name="Google Shape;179;g3b6dd2976d1_1_97"/>
          <p:cNvSpPr/>
          <p:nvPr/>
        </p:nvSpPr>
        <p:spPr>
          <a:xfrm>
            <a:off x="895625" y="494025"/>
            <a:ext cx="3627600" cy="2191800"/>
          </a:xfrm>
          <a:prstGeom prst="wedgeRectCallout">
            <a:avLst>
              <a:gd name="adj1" fmla="val -20833"/>
              <a:gd name="adj2" fmla="val 62500"/>
            </a:avLst>
          </a:prstGeom>
          <a:gradFill>
            <a:gsLst>
              <a:gs pos="0">
                <a:srgbClr val="B0CAE9"/>
              </a:gs>
              <a:gs pos="50000">
                <a:srgbClr val="A1C1E4"/>
              </a:gs>
              <a:gs pos="100000">
                <a:srgbClr val="90B8E4"/>
              </a:gs>
            </a:gsLst>
            <a:lin ang="5400012" scaled="0"/>
          </a:gra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900"/>
              <a:buFont typeface="Arial"/>
              <a:buNone/>
            </a:pPr>
            <a:r>
              <a:rPr lang="en-GB" sz="1900" b="0" i="1" u="none" strike="noStrike" cap="none">
                <a:solidFill>
                  <a:srgbClr val="000000"/>
                </a:solidFill>
                <a:latin typeface="Arial"/>
                <a:ea typeface="Arial"/>
                <a:cs typeface="Arial"/>
                <a:sym typeface="Arial"/>
              </a:rPr>
              <a:t>The EEF says: ‘If children have to concentrate to ensure their handwriting and spelling is accurate, they will be less able to think about the content of their writing.’</a:t>
            </a:r>
            <a:endParaRPr sz="1900" b="0" i="1"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4"/>
          <p:cNvSpPr txBox="1">
            <a:spLocks noGrp="1"/>
          </p:cNvSpPr>
          <p:nvPr>
            <p:ph type="title"/>
          </p:nvPr>
        </p:nvSpPr>
        <p:spPr>
          <a:xfrm>
            <a:off x="838200" y="161365"/>
            <a:ext cx="6225988" cy="663389"/>
          </a:xfrm>
          <a:prstGeom prst="rect">
            <a:avLst/>
          </a:prstGeom>
          <a:solidFill>
            <a:srgbClr val="D8E2F3"/>
          </a:solid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a:t>EYFS</a:t>
            </a:r>
            <a:endParaRPr/>
          </a:p>
        </p:txBody>
      </p:sp>
      <p:sp>
        <p:nvSpPr>
          <p:cNvPr id="185" name="Google Shape;185;p4"/>
          <p:cNvSpPr/>
          <p:nvPr/>
        </p:nvSpPr>
        <p:spPr>
          <a:xfrm>
            <a:off x="838199" y="1021976"/>
            <a:ext cx="4944035" cy="5674659"/>
          </a:xfrm>
          <a:prstGeom prst="rect">
            <a:avLst/>
          </a:prstGeom>
          <a:gradFill>
            <a:gsLst>
              <a:gs pos="0">
                <a:srgbClr val="B0CAE9"/>
              </a:gs>
              <a:gs pos="50000">
                <a:srgbClr val="A1C1E4"/>
              </a:gs>
              <a:gs pos="100000">
                <a:srgbClr val="90B8E4"/>
              </a:gs>
            </a:gsLst>
            <a:lin ang="5400000" scaled="0"/>
          </a:gra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Calibri"/>
                <a:ea typeface="Calibri"/>
                <a:cs typeface="Calibri"/>
                <a:sym typeface="Calibri"/>
              </a:rPr>
              <a:t>Reception</a:t>
            </a:r>
            <a:endParaRPr sz="2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For the early learning goal for Writing, children at the expected level of development will: </a:t>
            </a: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 write recognisable letters, most of which are correctly formed </a:t>
            </a: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 spell words by identifying sounds in them and representing the sounds with a letter or letters </a:t>
            </a: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 write simple phrases and sentences that can be read by others </a:t>
            </a:r>
            <a:endParaRPr sz="2000" b="0" i="0" u="none" strike="noStrike" cap="none">
              <a:solidFill>
                <a:srgbClr val="000000"/>
              </a:solidFill>
              <a:latin typeface="Arial"/>
              <a:ea typeface="Arial"/>
              <a:cs typeface="Arial"/>
              <a:sym typeface="Arial"/>
            </a:endParaRPr>
          </a:p>
        </p:txBody>
      </p:sp>
      <p:pic>
        <p:nvPicPr>
          <p:cNvPr id="186" name="Google Shape;186;p4"/>
          <p:cNvPicPr preferRelativeResize="0"/>
          <p:nvPr/>
        </p:nvPicPr>
        <p:blipFill rotWithShape="1">
          <a:blip r:embed="rId3">
            <a:alphaModFix/>
          </a:blip>
          <a:srcRect b="12365"/>
          <a:stretch/>
        </p:blipFill>
        <p:spPr>
          <a:xfrm>
            <a:off x="7409125" y="1179850"/>
            <a:ext cx="3377100" cy="39421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3b6dd2976d1_1_91"/>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b="1">
                <a:latin typeface="Short Stack"/>
                <a:ea typeface="Short Stack"/>
                <a:cs typeface="Short Stack"/>
                <a:sym typeface="Short Stack"/>
              </a:rPr>
              <a:t>Spelling </a:t>
            </a:r>
            <a:r>
              <a:rPr lang="en-GB" sz="3900">
                <a:latin typeface="Short Stack"/>
                <a:ea typeface="Short Stack"/>
                <a:cs typeface="Short Stack"/>
                <a:sym typeface="Short Stack"/>
              </a:rPr>
              <a:t>&amp; Handwriting in Reception</a:t>
            </a:r>
            <a:endParaRPr sz="3900">
              <a:latin typeface="Short Stack"/>
              <a:ea typeface="Short Stack"/>
              <a:cs typeface="Short Stack"/>
              <a:sym typeface="Short Stack"/>
            </a:endParaRPr>
          </a:p>
        </p:txBody>
      </p:sp>
      <p:sp>
        <p:nvSpPr>
          <p:cNvPr id="192" name="Google Shape;192;g3b6dd2976d1_1_91"/>
          <p:cNvSpPr txBox="1">
            <a:spLocks noGrp="1"/>
          </p:cNvSpPr>
          <p:nvPr>
            <p:ph type="body" idx="1"/>
          </p:nvPr>
        </p:nvSpPr>
        <p:spPr>
          <a:xfrm>
            <a:off x="494675" y="1825625"/>
            <a:ext cx="7835100" cy="4351200"/>
          </a:xfrm>
          <a:prstGeom prst="rect">
            <a:avLst/>
          </a:prstGeom>
          <a:solidFill>
            <a:srgbClr val="FFF2CC"/>
          </a:solidFill>
        </p:spPr>
        <p:txBody>
          <a:bodyPr spcFirstLastPara="1" wrap="square" lIns="91425" tIns="45700" rIns="91425" bIns="45700" anchor="t" anchorCtr="0">
            <a:normAutofit lnSpcReduction="10000"/>
          </a:bodyPr>
          <a:lstStyle/>
          <a:p>
            <a:pPr marL="0" lvl="0" indent="0" algn="l" rtl="0">
              <a:spcBef>
                <a:spcPts val="1000"/>
              </a:spcBef>
              <a:spcAft>
                <a:spcPts val="0"/>
              </a:spcAft>
              <a:buNone/>
            </a:pPr>
            <a:r>
              <a:rPr lang="en-GB">
                <a:latin typeface="Short Stack"/>
                <a:ea typeface="Short Stack"/>
                <a:cs typeface="Short Stack"/>
                <a:sym typeface="Short Stack"/>
              </a:rPr>
              <a:t>Daily Little Wandle Phonics lessons are where the children learn to read and spell. They are taught a new sound of the day and then read and spell words using taught sounds/phonemes that the children write as graphemes. Children practise writing tricky words. They also learn how to write simple sentences, breaking/segmenting words down into their separate sounds at the end of each lesson.</a:t>
            </a:r>
            <a:endParaRPr i="1">
              <a:latin typeface="Short Stack"/>
              <a:ea typeface="Short Stack"/>
              <a:cs typeface="Short Stack"/>
              <a:sym typeface="Short Stack"/>
            </a:endParaRPr>
          </a:p>
        </p:txBody>
      </p:sp>
      <p:pic>
        <p:nvPicPr>
          <p:cNvPr id="193" name="Google Shape;193;g3b6dd2976d1_1_91"/>
          <p:cNvPicPr preferRelativeResize="0"/>
          <p:nvPr/>
        </p:nvPicPr>
        <p:blipFill rotWithShape="1">
          <a:blip r:embed="rId3">
            <a:alphaModFix/>
          </a:blip>
          <a:srcRect/>
          <a:stretch/>
        </p:blipFill>
        <p:spPr>
          <a:xfrm>
            <a:off x="10346150" y="1604725"/>
            <a:ext cx="1160750" cy="1160750"/>
          </a:xfrm>
          <a:prstGeom prst="rect">
            <a:avLst/>
          </a:prstGeom>
          <a:noFill/>
          <a:ln>
            <a:noFill/>
          </a:ln>
        </p:spPr>
      </p:pic>
      <p:pic>
        <p:nvPicPr>
          <p:cNvPr id="194" name="Google Shape;194;g3b6dd2976d1_1_91"/>
          <p:cNvPicPr preferRelativeResize="0"/>
          <p:nvPr/>
        </p:nvPicPr>
        <p:blipFill rotWithShape="1">
          <a:blip r:embed="rId4">
            <a:alphaModFix/>
          </a:blip>
          <a:srcRect r="47913"/>
          <a:stretch/>
        </p:blipFill>
        <p:spPr>
          <a:xfrm>
            <a:off x="9194937" y="1825632"/>
            <a:ext cx="1160750" cy="1567994"/>
          </a:xfrm>
          <a:prstGeom prst="rect">
            <a:avLst/>
          </a:prstGeom>
          <a:noFill/>
          <a:ln>
            <a:noFill/>
          </a:ln>
        </p:spPr>
      </p:pic>
      <p:pic>
        <p:nvPicPr>
          <p:cNvPr id="195" name="Google Shape;195;g3b6dd2976d1_1_91" descr="Big Cat for Little Wandle catalogue (LW2309) by Collins - Issuu"/>
          <p:cNvPicPr preferRelativeResize="0"/>
          <p:nvPr/>
        </p:nvPicPr>
        <p:blipFill rotWithShape="1">
          <a:blip r:embed="rId5">
            <a:alphaModFix/>
          </a:blip>
          <a:srcRect/>
          <a:stretch/>
        </p:blipFill>
        <p:spPr>
          <a:xfrm>
            <a:off x="8530894" y="3528426"/>
            <a:ext cx="1938407" cy="27986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g3b6dd2976d1_1_113"/>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a:latin typeface="Short Stack"/>
                <a:ea typeface="Short Stack"/>
                <a:cs typeface="Short Stack"/>
                <a:sym typeface="Short Stack"/>
              </a:rPr>
              <a:t>Spelling &amp; </a:t>
            </a:r>
            <a:r>
              <a:rPr lang="en-GB" sz="3900" b="1">
                <a:latin typeface="Short Stack"/>
                <a:ea typeface="Short Stack"/>
                <a:cs typeface="Short Stack"/>
                <a:sym typeface="Short Stack"/>
              </a:rPr>
              <a:t>Handwriting</a:t>
            </a:r>
            <a:r>
              <a:rPr lang="en-GB" sz="3900">
                <a:latin typeface="Short Stack"/>
                <a:ea typeface="Short Stack"/>
                <a:cs typeface="Short Stack"/>
                <a:sym typeface="Short Stack"/>
              </a:rPr>
              <a:t> in Reception</a:t>
            </a:r>
            <a:endParaRPr sz="3900">
              <a:latin typeface="Short Stack"/>
              <a:ea typeface="Short Stack"/>
              <a:cs typeface="Short Stack"/>
              <a:sym typeface="Short Stack"/>
            </a:endParaRPr>
          </a:p>
        </p:txBody>
      </p:sp>
      <p:sp>
        <p:nvSpPr>
          <p:cNvPr id="201" name="Google Shape;201;g3b6dd2976d1_1_113"/>
          <p:cNvSpPr txBox="1">
            <a:spLocks noGrp="1"/>
          </p:cNvSpPr>
          <p:nvPr>
            <p:ph type="body" idx="1"/>
          </p:nvPr>
        </p:nvSpPr>
        <p:spPr>
          <a:xfrm>
            <a:off x="6187850" y="1749425"/>
            <a:ext cx="5386200" cy="4503600"/>
          </a:xfrm>
          <a:prstGeom prst="rect">
            <a:avLst/>
          </a:prstGeom>
          <a:solidFill>
            <a:srgbClr val="D9EAD3"/>
          </a:solidFill>
        </p:spPr>
        <p:txBody>
          <a:bodyPr spcFirstLastPara="1" wrap="square" lIns="91425" tIns="45700" rIns="91425" bIns="45700" anchor="t" anchorCtr="0">
            <a:normAutofit/>
          </a:bodyPr>
          <a:lstStyle/>
          <a:p>
            <a:pPr marL="0" lvl="0" indent="0" algn="l" rtl="0">
              <a:spcBef>
                <a:spcPts val="1000"/>
              </a:spcBef>
              <a:spcAft>
                <a:spcPts val="0"/>
              </a:spcAft>
              <a:buNone/>
            </a:pPr>
            <a:r>
              <a:rPr lang="en-GB">
                <a:latin typeface="Short Stack"/>
                <a:ea typeface="Short Stack"/>
                <a:cs typeface="Short Stack"/>
                <a:sym typeface="Short Stack"/>
              </a:rPr>
              <a:t>Handwriting is taught in groups where the children start to learn how to sit at a table correctly, hold a pen or pencil using a tripod grip and practise their fine motor skills and letter formation.</a:t>
            </a:r>
            <a:endParaRPr>
              <a:latin typeface="Short Stack"/>
              <a:ea typeface="Short Stack"/>
              <a:cs typeface="Short Stack"/>
              <a:sym typeface="Short Stack"/>
            </a:endParaRPr>
          </a:p>
        </p:txBody>
      </p:sp>
      <p:pic>
        <p:nvPicPr>
          <p:cNvPr id="202" name="Google Shape;202;g3b6dd2976d1_1_113"/>
          <p:cNvPicPr preferRelativeResize="0"/>
          <p:nvPr/>
        </p:nvPicPr>
        <p:blipFill>
          <a:blip r:embed="rId3">
            <a:alphaModFix/>
          </a:blip>
          <a:stretch>
            <a:fillRect/>
          </a:stretch>
        </p:blipFill>
        <p:spPr>
          <a:xfrm>
            <a:off x="1354901" y="2079866"/>
            <a:ext cx="2863033" cy="4371050"/>
          </a:xfrm>
          <a:prstGeom prst="rect">
            <a:avLst/>
          </a:prstGeom>
          <a:noFill/>
          <a:ln>
            <a:noFill/>
          </a:ln>
        </p:spPr>
      </p:pic>
      <p:pic>
        <p:nvPicPr>
          <p:cNvPr id="203" name="Google Shape;203;g3b6dd2976d1_1_113"/>
          <p:cNvPicPr preferRelativeResize="0"/>
          <p:nvPr/>
        </p:nvPicPr>
        <p:blipFill>
          <a:blip r:embed="rId4">
            <a:alphaModFix/>
          </a:blip>
          <a:stretch>
            <a:fillRect/>
          </a:stretch>
        </p:blipFill>
        <p:spPr>
          <a:xfrm>
            <a:off x="3987178" y="3574799"/>
            <a:ext cx="2200676" cy="2085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g3b482145bfd_0_0" descr="Big Cat Phonics for Little Wandle Letters and Sounds – SEND Programme:  Graduated Approach Teacher's Guide | Badger Learning"/>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9" name="Google Shape;209;g3b482145bfd_0_0" descr="Big Cat Phonics for Little Wandle Letters and Sounds Revised - Grapheme  Chart for Reception: Phases 2 and 3 For Year Reception | Badger Learning"/>
          <p:cNvSpPr/>
          <p:nvPr/>
        </p:nvSpPr>
        <p:spPr>
          <a:xfrm>
            <a:off x="6096000" y="34290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10" name="Google Shape;210;g3b482145bfd_0_0" descr="Big Cat Phonics for Little Wandle Letters and Sounds Revised - Grapheme  Mats For Year 1 (Pack Of 10): Phases 2, 3 And 5 | Badger Learning"/>
          <p:cNvSpPr/>
          <p:nvPr/>
        </p:nvSpPr>
        <p:spPr>
          <a:xfrm>
            <a:off x="6248400" y="35814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211" name="Google Shape;211;g3b482145bfd_0_0"/>
          <p:cNvPicPr preferRelativeResize="0"/>
          <p:nvPr/>
        </p:nvPicPr>
        <p:blipFill rotWithShape="1">
          <a:blip r:embed="rId3">
            <a:alphaModFix/>
          </a:blip>
          <a:srcRect/>
          <a:stretch/>
        </p:blipFill>
        <p:spPr>
          <a:xfrm>
            <a:off x="8458200" y="679995"/>
            <a:ext cx="2923776" cy="1950575"/>
          </a:xfrm>
          <a:prstGeom prst="rect">
            <a:avLst/>
          </a:prstGeom>
          <a:noFill/>
          <a:ln>
            <a:noFill/>
          </a:ln>
        </p:spPr>
      </p:pic>
      <p:sp>
        <p:nvSpPr>
          <p:cNvPr id="212" name="Google Shape;212;g3b482145bfd_0_0"/>
          <p:cNvSpPr/>
          <p:nvPr/>
        </p:nvSpPr>
        <p:spPr>
          <a:xfrm>
            <a:off x="7825750" y="2310450"/>
            <a:ext cx="3732600" cy="22371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100"/>
              <a:buFont typeface="Arial"/>
              <a:buNone/>
            </a:pPr>
            <a:r>
              <a:rPr lang="en-GB" sz="2100" b="0" i="1" u="none" strike="noStrike" cap="none">
                <a:solidFill>
                  <a:srgbClr val="38761D"/>
                </a:solidFill>
                <a:latin typeface="Calibri"/>
                <a:ea typeface="Calibri"/>
                <a:cs typeface="Calibri"/>
                <a:sym typeface="Calibri"/>
              </a:rPr>
              <a:t>How can I create a pos</a:t>
            </a:r>
            <a:r>
              <a:rPr lang="en-GB" sz="2100" i="1">
                <a:solidFill>
                  <a:srgbClr val="38761D"/>
                </a:solidFill>
                <a:latin typeface="Calibri"/>
                <a:ea typeface="Calibri"/>
                <a:cs typeface="Calibri"/>
                <a:sym typeface="Calibri"/>
              </a:rPr>
              <a:t>itive learning environment and </a:t>
            </a:r>
            <a:r>
              <a:rPr lang="en-GB" sz="2100" b="0" i="1" u="none" strike="noStrike" cap="none">
                <a:solidFill>
                  <a:srgbClr val="38761D"/>
                </a:solidFill>
                <a:latin typeface="Calibri"/>
                <a:ea typeface="Calibri"/>
                <a:cs typeface="Calibri"/>
                <a:sym typeface="Calibri"/>
              </a:rPr>
              <a:t>make practising handwriting fun for my child?</a:t>
            </a:r>
            <a:endParaRPr sz="2100" b="0" i="1" u="none" strike="noStrike" cap="none">
              <a:solidFill>
                <a:srgbClr val="38761D"/>
              </a:solidFill>
              <a:latin typeface="Calibri"/>
              <a:ea typeface="Calibri"/>
              <a:cs typeface="Calibri"/>
              <a:sym typeface="Calibri"/>
            </a:endParaRPr>
          </a:p>
        </p:txBody>
      </p:sp>
      <p:pic>
        <p:nvPicPr>
          <p:cNvPr id="213" name="Google Shape;213;g3b482145bfd_0_0"/>
          <p:cNvPicPr preferRelativeResize="0"/>
          <p:nvPr/>
        </p:nvPicPr>
        <p:blipFill rotWithShape="1">
          <a:blip r:embed="rId4">
            <a:alphaModFix/>
          </a:blip>
          <a:srcRect/>
          <a:stretch/>
        </p:blipFill>
        <p:spPr>
          <a:xfrm>
            <a:off x="5788975" y="829825"/>
            <a:ext cx="2422625" cy="1650925"/>
          </a:xfrm>
          <a:prstGeom prst="rect">
            <a:avLst/>
          </a:prstGeom>
          <a:noFill/>
          <a:ln>
            <a:noFill/>
          </a:ln>
        </p:spPr>
      </p:pic>
      <p:pic>
        <p:nvPicPr>
          <p:cNvPr id="214" name="Google Shape;214;g3b482145bfd_0_0"/>
          <p:cNvPicPr preferRelativeResize="0"/>
          <p:nvPr/>
        </p:nvPicPr>
        <p:blipFill rotWithShape="1">
          <a:blip r:embed="rId5">
            <a:alphaModFix/>
          </a:blip>
          <a:srcRect b="18480"/>
          <a:stretch/>
        </p:blipFill>
        <p:spPr>
          <a:xfrm>
            <a:off x="6174825" y="4565753"/>
            <a:ext cx="1650925" cy="2018774"/>
          </a:xfrm>
          <a:prstGeom prst="rect">
            <a:avLst/>
          </a:prstGeom>
          <a:noFill/>
          <a:ln>
            <a:noFill/>
          </a:ln>
        </p:spPr>
      </p:pic>
      <p:pic>
        <p:nvPicPr>
          <p:cNvPr id="215" name="Google Shape;215;g3b482145bfd_0_0"/>
          <p:cNvPicPr preferRelativeResize="0"/>
          <p:nvPr/>
        </p:nvPicPr>
        <p:blipFill rotWithShape="1">
          <a:blip r:embed="rId6">
            <a:alphaModFix/>
          </a:blip>
          <a:srcRect/>
          <a:stretch/>
        </p:blipFill>
        <p:spPr>
          <a:xfrm>
            <a:off x="7986325" y="4859101"/>
            <a:ext cx="1868200" cy="1246349"/>
          </a:xfrm>
          <a:prstGeom prst="rect">
            <a:avLst/>
          </a:prstGeom>
          <a:noFill/>
          <a:ln>
            <a:noFill/>
          </a:ln>
        </p:spPr>
      </p:pic>
      <p:pic>
        <p:nvPicPr>
          <p:cNvPr id="216" name="Google Shape;216;g3b482145bfd_0_0"/>
          <p:cNvPicPr preferRelativeResize="0"/>
          <p:nvPr/>
        </p:nvPicPr>
        <p:blipFill rotWithShape="1">
          <a:blip r:embed="rId7">
            <a:alphaModFix/>
          </a:blip>
          <a:srcRect/>
          <a:stretch/>
        </p:blipFill>
        <p:spPr>
          <a:xfrm>
            <a:off x="5788975" y="2603537"/>
            <a:ext cx="1650924" cy="1650924"/>
          </a:xfrm>
          <a:prstGeom prst="rect">
            <a:avLst/>
          </a:prstGeom>
          <a:noFill/>
          <a:ln>
            <a:noFill/>
          </a:ln>
        </p:spPr>
      </p:pic>
      <p:sp>
        <p:nvSpPr>
          <p:cNvPr id="217" name="Google Shape;217;g3b482145bfd_0_0"/>
          <p:cNvSpPr/>
          <p:nvPr/>
        </p:nvSpPr>
        <p:spPr>
          <a:xfrm>
            <a:off x="10149225" y="4803300"/>
            <a:ext cx="1868100" cy="1781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Calibri"/>
                <a:ea typeface="Calibri"/>
                <a:cs typeface="Calibri"/>
                <a:sym typeface="Calibri"/>
              </a:rPr>
              <a:t>Use a range of sensory materials: play dough, shaving foam, paint, beads, pipe cleaners, chalks…</a:t>
            </a:r>
            <a:endParaRPr sz="1400" b="0" i="0" u="none" strike="noStrike" cap="none">
              <a:solidFill>
                <a:srgbClr val="000000"/>
              </a:solidFill>
              <a:latin typeface="Calibri"/>
              <a:ea typeface="Calibri"/>
              <a:cs typeface="Calibri"/>
              <a:sym typeface="Calibri"/>
            </a:endParaRPr>
          </a:p>
        </p:txBody>
      </p:sp>
      <p:pic>
        <p:nvPicPr>
          <p:cNvPr id="218" name="Google Shape;218;g3b482145bfd_0_0"/>
          <p:cNvPicPr preferRelativeResize="0"/>
          <p:nvPr/>
        </p:nvPicPr>
        <p:blipFill rotWithShape="1">
          <a:blip r:embed="rId8">
            <a:alphaModFix/>
          </a:blip>
          <a:srcRect/>
          <a:stretch/>
        </p:blipFill>
        <p:spPr>
          <a:xfrm>
            <a:off x="4235849" y="4224113"/>
            <a:ext cx="1674500" cy="2516325"/>
          </a:xfrm>
          <a:prstGeom prst="rect">
            <a:avLst/>
          </a:prstGeom>
          <a:noFill/>
          <a:ln>
            <a:noFill/>
          </a:ln>
        </p:spPr>
      </p:pic>
      <p:sp>
        <p:nvSpPr>
          <p:cNvPr id="219" name="Google Shape;219;g3b482145bfd_0_0"/>
          <p:cNvSpPr/>
          <p:nvPr/>
        </p:nvSpPr>
        <p:spPr>
          <a:xfrm>
            <a:off x="801675" y="1211900"/>
            <a:ext cx="4180500" cy="2661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800" i="1">
                <a:latin typeface="Calibri"/>
                <a:ea typeface="Calibri"/>
                <a:cs typeface="Calibri"/>
                <a:sym typeface="Calibri"/>
              </a:rPr>
              <a:t>Mark making tools are available for the children daily in the Reception environment to develop fine motor skills alongside more formal writing such as labels, lists, notes or stories.</a:t>
            </a:r>
            <a:endParaRPr sz="1800" i="1">
              <a:latin typeface="Calibri"/>
              <a:ea typeface="Calibri"/>
              <a:cs typeface="Calibri"/>
              <a:sym typeface="Calibri"/>
            </a:endParaRPr>
          </a:p>
        </p:txBody>
      </p:sp>
      <p:pic>
        <p:nvPicPr>
          <p:cNvPr id="220" name="Google Shape;220;g3b482145bfd_0_0"/>
          <p:cNvPicPr preferRelativeResize="0"/>
          <p:nvPr/>
        </p:nvPicPr>
        <p:blipFill>
          <a:blip r:embed="rId9">
            <a:alphaModFix/>
          </a:blip>
          <a:stretch>
            <a:fillRect/>
          </a:stretch>
        </p:blipFill>
        <p:spPr>
          <a:xfrm>
            <a:off x="1669803" y="4334625"/>
            <a:ext cx="1490047" cy="2237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pic>
        <p:nvPicPr>
          <p:cNvPr id="225" name="Google Shape;225;g3b482145bfd_0_15"/>
          <p:cNvPicPr preferRelativeResize="0"/>
          <p:nvPr/>
        </p:nvPicPr>
        <p:blipFill rotWithShape="1">
          <a:blip r:embed="rId3">
            <a:alphaModFix/>
          </a:blip>
          <a:srcRect/>
          <a:stretch/>
        </p:blipFill>
        <p:spPr>
          <a:xfrm>
            <a:off x="81425" y="0"/>
            <a:ext cx="4104351" cy="4104351"/>
          </a:xfrm>
          <a:prstGeom prst="rect">
            <a:avLst/>
          </a:prstGeom>
          <a:noFill/>
          <a:ln>
            <a:noFill/>
          </a:ln>
        </p:spPr>
      </p:pic>
      <p:pic>
        <p:nvPicPr>
          <p:cNvPr id="226" name="Google Shape;226;g3b482145bfd_0_15"/>
          <p:cNvPicPr preferRelativeResize="0"/>
          <p:nvPr/>
        </p:nvPicPr>
        <p:blipFill rotWithShape="1">
          <a:blip r:embed="rId4">
            <a:alphaModFix/>
          </a:blip>
          <a:srcRect/>
          <a:stretch/>
        </p:blipFill>
        <p:spPr>
          <a:xfrm>
            <a:off x="331950" y="3954722"/>
            <a:ext cx="4525025" cy="2572950"/>
          </a:xfrm>
          <a:prstGeom prst="rect">
            <a:avLst/>
          </a:prstGeom>
          <a:noFill/>
          <a:ln>
            <a:noFill/>
          </a:ln>
        </p:spPr>
      </p:pic>
      <p:pic>
        <p:nvPicPr>
          <p:cNvPr id="227" name="Google Shape;227;g3b482145bfd_0_15"/>
          <p:cNvPicPr preferRelativeResize="0"/>
          <p:nvPr/>
        </p:nvPicPr>
        <p:blipFill rotWithShape="1">
          <a:blip r:embed="rId5">
            <a:alphaModFix/>
          </a:blip>
          <a:srcRect/>
          <a:stretch/>
        </p:blipFill>
        <p:spPr>
          <a:xfrm>
            <a:off x="4742900" y="72588"/>
            <a:ext cx="5421986" cy="3016111"/>
          </a:xfrm>
          <a:prstGeom prst="rect">
            <a:avLst/>
          </a:prstGeom>
          <a:noFill/>
          <a:ln>
            <a:noFill/>
          </a:ln>
        </p:spPr>
      </p:pic>
      <p:pic>
        <p:nvPicPr>
          <p:cNvPr id="228" name="Google Shape;228;g3b482145bfd_0_15"/>
          <p:cNvPicPr preferRelativeResize="0"/>
          <p:nvPr/>
        </p:nvPicPr>
        <p:blipFill rotWithShape="1">
          <a:blip r:embed="rId6">
            <a:alphaModFix/>
          </a:blip>
          <a:srcRect/>
          <a:stretch/>
        </p:blipFill>
        <p:spPr>
          <a:xfrm>
            <a:off x="5172363" y="3244525"/>
            <a:ext cx="5596400" cy="3146625"/>
          </a:xfrm>
          <a:prstGeom prst="rect">
            <a:avLst/>
          </a:prstGeom>
          <a:noFill/>
          <a:ln>
            <a:noFill/>
          </a:ln>
        </p:spPr>
      </p:pic>
      <p:sp>
        <p:nvSpPr>
          <p:cNvPr id="229" name="Google Shape;229;g3b482145bfd_0_15"/>
          <p:cNvSpPr/>
          <p:nvPr/>
        </p:nvSpPr>
        <p:spPr>
          <a:xfrm>
            <a:off x="10250125" y="1480975"/>
            <a:ext cx="1941900" cy="18129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Calibri"/>
                <a:ea typeface="Calibri"/>
                <a:cs typeface="Calibri"/>
                <a:sym typeface="Calibri"/>
              </a:rPr>
              <a:t>These are the mnemonics used for letter formation.</a:t>
            </a:r>
            <a:endParaRPr>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g3b6dd2976d1_1_3"/>
          <p:cNvSpPr txBox="1">
            <a:spLocks noGrp="1"/>
          </p:cNvSpPr>
          <p:nvPr>
            <p:ph type="title"/>
          </p:nvPr>
        </p:nvSpPr>
        <p:spPr>
          <a:xfrm>
            <a:off x="479325" y="282675"/>
            <a:ext cx="5064600" cy="5786400"/>
          </a:xfrm>
          <a:prstGeom prst="rect">
            <a:avLst/>
          </a:prstGeom>
          <a:solidFill>
            <a:srgbClr val="D8E2F3"/>
          </a:solidFill>
          <a:ln>
            <a:noFill/>
          </a:ln>
        </p:spPr>
        <p:txBody>
          <a:bodyPr spcFirstLastPara="1" wrap="square" lIns="91425" tIns="45700" rIns="91425" bIns="45700" anchor="ctr" anchorCtr="0">
            <a:normAutofit fontScale="90000"/>
          </a:bodyPr>
          <a:lstStyle/>
          <a:p>
            <a:pPr marL="0" lvl="0" indent="0" algn="l" rtl="0">
              <a:lnSpc>
                <a:spcPct val="100000"/>
              </a:lnSpc>
              <a:spcBef>
                <a:spcPts val="0"/>
              </a:spcBef>
              <a:spcAft>
                <a:spcPts val="0"/>
              </a:spcAft>
              <a:buClr>
                <a:schemeClr val="dk1"/>
              </a:buClr>
              <a:buSzPct val="120000"/>
              <a:buFont typeface="Arial"/>
              <a:buNone/>
            </a:pPr>
            <a:endParaRPr sz="2000" b="1"/>
          </a:p>
          <a:p>
            <a:pPr marL="0" lvl="0" indent="0" algn="l" rtl="0">
              <a:lnSpc>
                <a:spcPct val="100000"/>
              </a:lnSpc>
              <a:spcBef>
                <a:spcPts val="0"/>
              </a:spcBef>
              <a:spcAft>
                <a:spcPts val="0"/>
              </a:spcAft>
              <a:buClr>
                <a:schemeClr val="dk1"/>
              </a:buClr>
              <a:buSzPct val="139355"/>
              <a:buFont typeface="Arial"/>
              <a:buNone/>
            </a:pPr>
            <a:r>
              <a:rPr lang="en-GB" sz="1722" b="1"/>
              <a:t>Y1</a:t>
            </a:r>
            <a:endParaRPr sz="1722" b="1"/>
          </a:p>
          <a:p>
            <a:pPr marL="0" lvl="0" indent="0" algn="l" rtl="0">
              <a:lnSpc>
                <a:spcPct val="100000"/>
              </a:lnSpc>
              <a:spcBef>
                <a:spcPts val="0"/>
              </a:spcBef>
              <a:spcAft>
                <a:spcPts val="0"/>
              </a:spcAft>
              <a:buClr>
                <a:schemeClr val="dk1"/>
              </a:buClr>
              <a:buSzPct val="139355"/>
              <a:buFont typeface="Arial"/>
              <a:buNone/>
            </a:pPr>
            <a:r>
              <a:rPr lang="en-GB" sz="1722"/>
              <a:t>Pupils should be taught to: </a:t>
            </a:r>
            <a:endParaRPr sz="1722"/>
          </a:p>
          <a:p>
            <a:pPr marL="0" lvl="0" indent="0" algn="l" rtl="0">
              <a:lnSpc>
                <a:spcPct val="100000"/>
              </a:lnSpc>
              <a:spcBef>
                <a:spcPts val="0"/>
              </a:spcBef>
              <a:spcAft>
                <a:spcPts val="0"/>
              </a:spcAft>
              <a:buClr>
                <a:schemeClr val="dk1"/>
              </a:buClr>
              <a:buSzPct val="139355"/>
              <a:buFont typeface="Arial"/>
              <a:buNone/>
            </a:pPr>
            <a:r>
              <a:rPr lang="en-GB" sz="1722"/>
              <a:t>• sit correctly at a table, holding a pencil comfortably and correctly </a:t>
            </a:r>
            <a:endParaRPr sz="1722"/>
          </a:p>
          <a:p>
            <a:pPr marL="0" lvl="0" indent="0" algn="l" rtl="0">
              <a:lnSpc>
                <a:spcPct val="100000"/>
              </a:lnSpc>
              <a:spcBef>
                <a:spcPts val="0"/>
              </a:spcBef>
              <a:spcAft>
                <a:spcPts val="0"/>
              </a:spcAft>
              <a:buClr>
                <a:schemeClr val="dk1"/>
              </a:buClr>
              <a:buSzPct val="139355"/>
              <a:buFont typeface="Arial"/>
              <a:buNone/>
            </a:pPr>
            <a:r>
              <a:rPr lang="en-GB" sz="1722"/>
              <a:t>• begin to form lower-case letters in the correct direction, starting and finishing in the right place </a:t>
            </a:r>
            <a:endParaRPr sz="1722"/>
          </a:p>
          <a:p>
            <a:pPr marL="0" lvl="0" indent="0" algn="l" rtl="0">
              <a:lnSpc>
                <a:spcPct val="100000"/>
              </a:lnSpc>
              <a:spcBef>
                <a:spcPts val="0"/>
              </a:spcBef>
              <a:spcAft>
                <a:spcPts val="0"/>
              </a:spcAft>
              <a:buClr>
                <a:schemeClr val="dk1"/>
              </a:buClr>
              <a:buSzPct val="139355"/>
              <a:buFont typeface="Arial"/>
              <a:buNone/>
            </a:pPr>
            <a:r>
              <a:rPr lang="en-GB" sz="1722"/>
              <a:t>• form capital letters • form digits 0–9 • understand which letters belong to which handwriting ‘families’ (i.e. letters that are formed in similar ways) and to practise these</a:t>
            </a:r>
            <a:endParaRPr sz="1722"/>
          </a:p>
          <a:p>
            <a:pPr marL="0" lvl="0" indent="0" algn="l" rtl="0">
              <a:lnSpc>
                <a:spcPct val="100000"/>
              </a:lnSpc>
              <a:spcBef>
                <a:spcPts val="0"/>
              </a:spcBef>
              <a:spcAft>
                <a:spcPts val="0"/>
              </a:spcAft>
              <a:buClr>
                <a:schemeClr val="dk1"/>
              </a:buClr>
              <a:buSzPct val="139355"/>
              <a:buFont typeface="Arial"/>
              <a:buNone/>
            </a:pPr>
            <a:r>
              <a:rPr lang="en-GB" sz="1722" b="1"/>
              <a:t>Y2</a:t>
            </a:r>
            <a:endParaRPr sz="1722" b="1"/>
          </a:p>
          <a:p>
            <a:pPr marL="0" lvl="0" indent="0" algn="l" rtl="0">
              <a:lnSpc>
                <a:spcPct val="100000"/>
              </a:lnSpc>
              <a:spcBef>
                <a:spcPts val="0"/>
              </a:spcBef>
              <a:spcAft>
                <a:spcPts val="0"/>
              </a:spcAft>
              <a:buClr>
                <a:schemeClr val="dk1"/>
              </a:buClr>
              <a:buSzPct val="139355"/>
              <a:buFont typeface="Arial"/>
              <a:buNone/>
            </a:pPr>
            <a:r>
              <a:rPr lang="en-GB" sz="1722"/>
              <a:t>Pupils should be taught to:</a:t>
            </a:r>
            <a:endParaRPr sz="1722"/>
          </a:p>
          <a:p>
            <a:pPr marL="0" lvl="0" indent="0" algn="l" rtl="0">
              <a:lnSpc>
                <a:spcPct val="100000"/>
              </a:lnSpc>
              <a:spcBef>
                <a:spcPts val="0"/>
              </a:spcBef>
              <a:spcAft>
                <a:spcPts val="0"/>
              </a:spcAft>
              <a:buClr>
                <a:schemeClr val="dk1"/>
              </a:buClr>
              <a:buSzPct val="139355"/>
              <a:buFont typeface="Arial"/>
              <a:buNone/>
            </a:pPr>
            <a:r>
              <a:rPr lang="en-GB" sz="1722"/>
              <a:t>form lower-case letters of the correct size relative to one another </a:t>
            </a:r>
            <a:endParaRPr sz="1722"/>
          </a:p>
          <a:p>
            <a:pPr marL="0" lvl="0" indent="0" algn="l" rtl="0">
              <a:lnSpc>
                <a:spcPct val="100000"/>
              </a:lnSpc>
              <a:spcBef>
                <a:spcPts val="0"/>
              </a:spcBef>
              <a:spcAft>
                <a:spcPts val="0"/>
              </a:spcAft>
              <a:buClr>
                <a:schemeClr val="dk1"/>
              </a:buClr>
              <a:buSzPct val="139355"/>
              <a:buFont typeface="Arial"/>
              <a:buNone/>
            </a:pPr>
            <a:r>
              <a:rPr lang="en-GB" sz="1722"/>
              <a:t>• start using some of the diagonal and horizontal strokes needed to join letters and understand which letters, when adjacent to one another, are best left unjoined </a:t>
            </a:r>
            <a:endParaRPr sz="1722"/>
          </a:p>
          <a:p>
            <a:pPr marL="0" lvl="0" indent="0" algn="l" rtl="0">
              <a:lnSpc>
                <a:spcPct val="100000"/>
              </a:lnSpc>
              <a:spcBef>
                <a:spcPts val="0"/>
              </a:spcBef>
              <a:spcAft>
                <a:spcPts val="0"/>
              </a:spcAft>
              <a:buClr>
                <a:schemeClr val="dk1"/>
              </a:buClr>
              <a:buSzPct val="139355"/>
              <a:buFont typeface="Arial"/>
              <a:buNone/>
            </a:pPr>
            <a:r>
              <a:rPr lang="en-GB" sz="1722"/>
              <a:t>• write capital letters and digits of the correct size, orientation and relationship to one another and to lower-case letters </a:t>
            </a:r>
            <a:endParaRPr sz="1722"/>
          </a:p>
          <a:p>
            <a:pPr marL="0" lvl="0" indent="0" algn="l" rtl="0">
              <a:lnSpc>
                <a:spcPct val="100000"/>
              </a:lnSpc>
              <a:spcBef>
                <a:spcPts val="0"/>
              </a:spcBef>
              <a:spcAft>
                <a:spcPts val="0"/>
              </a:spcAft>
              <a:buClr>
                <a:schemeClr val="dk1"/>
              </a:buClr>
              <a:buSzPct val="139355"/>
              <a:buFont typeface="Arial"/>
              <a:buNone/>
            </a:pPr>
            <a:r>
              <a:rPr lang="en-GB" sz="1722"/>
              <a:t>• use spacing between words that reflects the size of the letters, so that later joins do not create extra, confusing shapes</a:t>
            </a:r>
            <a:endParaRPr sz="1722"/>
          </a:p>
          <a:p>
            <a:pPr marL="0" lvl="0" indent="0" algn="l" rtl="0">
              <a:lnSpc>
                <a:spcPct val="100000"/>
              </a:lnSpc>
              <a:spcBef>
                <a:spcPts val="0"/>
              </a:spcBef>
              <a:spcAft>
                <a:spcPts val="0"/>
              </a:spcAft>
              <a:buClr>
                <a:schemeClr val="dk1"/>
              </a:buClr>
              <a:buSzPct val="120000"/>
              <a:buFont typeface="Arial"/>
              <a:buNone/>
            </a:pPr>
            <a:endParaRPr sz="2000"/>
          </a:p>
          <a:p>
            <a:pPr marL="0" lvl="0" indent="0" algn="l" rtl="0">
              <a:lnSpc>
                <a:spcPct val="90000"/>
              </a:lnSpc>
              <a:spcBef>
                <a:spcPts val="0"/>
              </a:spcBef>
              <a:spcAft>
                <a:spcPts val="0"/>
              </a:spcAft>
              <a:buClr>
                <a:schemeClr val="dk1"/>
              </a:buClr>
              <a:buSzPct val="100000"/>
              <a:buFont typeface="Calibri"/>
              <a:buNone/>
            </a:pPr>
            <a:endParaRPr/>
          </a:p>
        </p:txBody>
      </p:sp>
      <p:pic>
        <p:nvPicPr>
          <p:cNvPr id="235" name="Google Shape;235;g3b6dd2976d1_1_3" descr="Handwriting - Oxford Owl for Home"/>
          <p:cNvPicPr preferRelativeResize="0"/>
          <p:nvPr/>
        </p:nvPicPr>
        <p:blipFill rotWithShape="1">
          <a:blip r:embed="rId3">
            <a:alphaModFix/>
          </a:blip>
          <a:srcRect/>
          <a:stretch/>
        </p:blipFill>
        <p:spPr>
          <a:xfrm>
            <a:off x="5769347" y="365125"/>
            <a:ext cx="2528022" cy="5703980"/>
          </a:xfrm>
          <a:prstGeom prst="rect">
            <a:avLst/>
          </a:prstGeom>
          <a:noFill/>
          <a:ln>
            <a:noFill/>
          </a:ln>
        </p:spPr>
      </p:pic>
      <p:pic>
        <p:nvPicPr>
          <p:cNvPr id="236" name="Google Shape;236;g3b6dd2976d1_1_3" descr="Nelson Handwriting: Starter: Reception/Primary 1 Resources and Assessment  Book: Warwick, Anita, York, Nicola: 9780198374633: Books - Amazon.ca"/>
          <p:cNvPicPr preferRelativeResize="0"/>
          <p:nvPr/>
        </p:nvPicPr>
        <p:blipFill rotWithShape="1">
          <a:blip r:embed="rId4">
            <a:alphaModFix/>
          </a:blip>
          <a:srcRect r="31356" b="27087"/>
          <a:stretch/>
        </p:blipFill>
        <p:spPr>
          <a:xfrm>
            <a:off x="8486135" y="364051"/>
            <a:ext cx="3641626" cy="6129898"/>
          </a:xfrm>
          <a:prstGeom prst="rect">
            <a:avLst/>
          </a:prstGeom>
          <a:noFill/>
          <a:ln>
            <a:noFill/>
          </a:ln>
        </p:spPr>
      </p:pic>
      <p:sp>
        <p:nvSpPr>
          <p:cNvPr id="237" name="Google Shape;237;g3b6dd2976d1_1_3"/>
          <p:cNvSpPr/>
          <p:nvPr/>
        </p:nvSpPr>
        <p:spPr>
          <a:xfrm>
            <a:off x="8082425" y="3779725"/>
            <a:ext cx="1644000" cy="13497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rgbClr val="38761D"/>
                </a:solidFill>
                <a:latin typeface="Calibri"/>
                <a:ea typeface="Calibri"/>
                <a:cs typeface="Calibri"/>
                <a:sym typeface="Calibri"/>
              </a:rPr>
              <a:t>Is there any difference in approach for left-handed pupils?</a:t>
            </a:r>
            <a:endParaRPr sz="1200">
              <a:solidFill>
                <a:srgbClr val="38761D"/>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g3b6dd2976d1_1_302"/>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b="1">
                <a:latin typeface="Short Stack"/>
                <a:ea typeface="Short Stack"/>
                <a:cs typeface="Short Stack"/>
                <a:sym typeface="Short Stack"/>
              </a:rPr>
              <a:t>Spelling </a:t>
            </a:r>
            <a:r>
              <a:rPr lang="en-GB" sz="3900">
                <a:latin typeface="Short Stack"/>
                <a:ea typeface="Short Stack"/>
                <a:cs typeface="Short Stack"/>
                <a:sym typeface="Short Stack"/>
              </a:rPr>
              <a:t>&amp; Handwriting in KS1</a:t>
            </a:r>
            <a:endParaRPr sz="3900">
              <a:latin typeface="Short Stack"/>
              <a:ea typeface="Short Stack"/>
              <a:cs typeface="Short Stack"/>
              <a:sym typeface="Short Stack"/>
            </a:endParaRPr>
          </a:p>
        </p:txBody>
      </p:sp>
      <p:sp>
        <p:nvSpPr>
          <p:cNvPr id="243" name="Google Shape;243;g3b6dd2976d1_1_302"/>
          <p:cNvSpPr txBox="1">
            <a:spLocks noGrp="1"/>
          </p:cNvSpPr>
          <p:nvPr>
            <p:ph type="body" idx="1"/>
          </p:nvPr>
        </p:nvSpPr>
        <p:spPr>
          <a:xfrm>
            <a:off x="838200" y="1825625"/>
            <a:ext cx="7138200" cy="4351200"/>
          </a:xfrm>
          <a:prstGeom prst="rect">
            <a:avLst/>
          </a:prstGeom>
          <a:solidFill>
            <a:srgbClr val="FFF2CC"/>
          </a:solidFill>
        </p:spPr>
        <p:txBody>
          <a:bodyPr spcFirstLastPara="1" wrap="square" lIns="91425" tIns="45700" rIns="91425" bIns="45700" anchor="t" anchorCtr="0">
            <a:normAutofit lnSpcReduction="20000"/>
          </a:bodyPr>
          <a:lstStyle/>
          <a:p>
            <a:pPr marL="0" lvl="0" indent="0" algn="l" rtl="0">
              <a:spcBef>
                <a:spcPts val="1000"/>
              </a:spcBef>
              <a:spcAft>
                <a:spcPts val="0"/>
              </a:spcAft>
              <a:buNone/>
            </a:pPr>
            <a:r>
              <a:rPr lang="en-GB">
                <a:latin typeface="Short Stack"/>
                <a:ea typeface="Short Stack"/>
                <a:cs typeface="Short Stack"/>
                <a:sym typeface="Short Stack"/>
              </a:rPr>
              <a:t>Daily Little Wandle Phonics lessons are where the children continue to learn how to read and spell. They are taught the different graphemes there are for the same phoneme - for example: </a:t>
            </a:r>
            <a:r>
              <a:rPr lang="en-GB" i="1">
                <a:latin typeface="Short Stack"/>
                <a:ea typeface="Short Stack"/>
                <a:cs typeface="Short Stack"/>
                <a:sym typeface="Short Stack"/>
              </a:rPr>
              <a:t>bod</a:t>
            </a:r>
            <a:r>
              <a:rPr lang="en-GB" i="1">
                <a:solidFill>
                  <a:srgbClr val="FF0000"/>
                </a:solidFill>
                <a:latin typeface="Short Stack"/>
                <a:ea typeface="Short Stack"/>
                <a:cs typeface="Short Stack"/>
                <a:sym typeface="Short Stack"/>
              </a:rPr>
              <a:t>ie</a:t>
            </a:r>
            <a:r>
              <a:rPr lang="en-GB" i="1">
                <a:latin typeface="Short Stack"/>
                <a:ea typeface="Short Stack"/>
                <a:cs typeface="Short Stack"/>
                <a:sym typeface="Short Stack"/>
              </a:rPr>
              <a:t>s monk</a:t>
            </a:r>
            <a:r>
              <a:rPr lang="en-GB" i="1">
                <a:solidFill>
                  <a:srgbClr val="FF0000"/>
                </a:solidFill>
                <a:latin typeface="Short Stack"/>
                <a:ea typeface="Short Stack"/>
                <a:cs typeface="Short Stack"/>
                <a:sym typeface="Short Stack"/>
              </a:rPr>
              <a:t>ey</a:t>
            </a:r>
            <a:r>
              <a:rPr lang="en-GB" i="1">
                <a:latin typeface="Short Stack"/>
                <a:ea typeface="Short Stack"/>
                <a:cs typeface="Short Stack"/>
                <a:sym typeface="Short Stack"/>
              </a:rPr>
              <a:t> f</a:t>
            </a:r>
            <a:r>
              <a:rPr lang="en-GB" i="1">
                <a:solidFill>
                  <a:srgbClr val="FF0000"/>
                </a:solidFill>
                <a:latin typeface="Short Stack"/>
                <a:ea typeface="Short Stack"/>
                <a:cs typeface="Short Stack"/>
                <a:sym typeface="Short Stack"/>
              </a:rPr>
              <a:t>e</a:t>
            </a:r>
            <a:r>
              <a:rPr lang="en-GB" i="1">
                <a:latin typeface="Short Stack"/>
                <a:ea typeface="Short Stack"/>
                <a:cs typeface="Short Stack"/>
                <a:sym typeface="Short Stack"/>
              </a:rPr>
              <a:t>ver hair</a:t>
            </a:r>
            <a:r>
              <a:rPr lang="en-GB" i="1">
                <a:solidFill>
                  <a:srgbClr val="FF0000"/>
                </a:solidFill>
                <a:latin typeface="Short Stack"/>
                <a:ea typeface="Short Stack"/>
                <a:cs typeface="Short Stack"/>
                <a:sym typeface="Short Stack"/>
              </a:rPr>
              <a:t>y</a:t>
            </a:r>
            <a:r>
              <a:rPr lang="en-GB" i="1">
                <a:latin typeface="Short Stack"/>
                <a:ea typeface="Short Stack"/>
                <a:cs typeface="Short Stack"/>
                <a:sym typeface="Short Stack"/>
              </a:rPr>
              <a:t> f</a:t>
            </a:r>
            <a:r>
              <a:rPr lang="en-GB" i="1">
                <a:solidFill>
                  <a:srgbClr val="FF0000"/>
                </a:solidFill>
                <a:latin typeface="Short Stack"/>
                <a:ea typeface="Short Stack"/>
                <a:cs typeface="Short Stack"/>
                <a:sym typeface="Short Stack"/>
              </a:rPr>
              <a:t>ie</a:t>
            </a:r>
            <a:r>
              <a:rPr lang="en-GB" i="1">
                <a:latin typeface="Short Stack"/>
                <a:ea typeface="Short Stack"/>
                <a:cs typeface="Short Stack"/>
                <a:sym typeface="Short Stack"/>
              </a:rPr>
              <a:t>ld bel</a:t>
            </a:r>
            <a:r>
              <a:rPr lang="en-GB" i="1">
                <a:solidFill>
                  <a:srgbClr val="FF0000"/>
                </a:solidFill>
                <a:latin typeface="Short Stack"/>
                <a:ea typeface="Short Stack"/>
                <a:cs typeface="Short Stack"/>
                <a:sym typeface="Short Stack"/>
              </a:rPr>
              <a:t>ie</a:t>
            </a:r>
            <a:r>
              <a:rPr lang="en-GB" i="1">
                <a:latin typeface="Short Stack"/>
                <a:ea typeface="Short Stack"/>
                <a:cs typeface="Short Stack"/>
                <a:sym typeface="Short Stack"/>
              </a:rPr>
              <a:t>f.</a:t>
            </a:r>
            <a:endParaRPr i="1">
              <a:latin typeface="Short Stack"/>
              <a:ea typeface="Short Stack"/>
              <a:cs typeface="Short Stack"/>
              <a:sym typeface="Short Stack"/>
            </a:endParaRPr>
          </a:p>
          <a:p>
            <a:pPr marL="0" lvl="0" indent="0" algn="l" rtl="0">
              <a:spcBef>
                <a:spcPts val="1000"/>
              </a:spcBef>
              <a:spcAft>
                <a:spcPts val="0"/>
              </a:spcAft>
              <a:buNone/>
            </a:pPr>
            <a:r>
              <a:rPr lang="en-GB">
                <a:latin typeface="Short Stack"/>
                <a:ea typeface="Short Stack"/>
                <a:cs typeface="Short Stack"/>
                <a:sym typeface="Short Stack"/>
              </a:rPr>
              <a:t>Children also continue to practise writing tricky words (their) and write a sentence at the end of the lesson.</a:t>
            </a:r>
            <a:endParaRPr>
              <a:latin typeface="Short Stack"/>
              <a:ea typeface="Short Stack"/>
              <a:cs typeface="Short Stack"/>
              <a:sym typeface="Short Stack"/>
            </a:endParaRPr>
          </a:p>
          <a:p>
            <a:pPr marL="0" lvl="0" indent="0" algn="l" rtl="0">
              <a:spcBef>
                <a:spcPts val="1000"/>
              </a:spcBef>
              <a:spcAft>
                <a:spcPts val="0"/>
              </a:spcAft>
              <a:buNone/>
            </a:pPr>
            <a:endParaRPr>
              <a:latin typeface="Short Stack"/>
              <a:ea typeface="Short Stack"/>
              <a:cs typeface="Short Stack"/>
              <a:sym typeface="Short Stack"/>
            </a:endParaRPr>
          </a:p>
        </p:txBody>
      </p:sp>
      <p:pic>
        <p:nvPicPr>
          <p:cNvPr id="244" name="Google Shape;244;g3b6dd2976d1_1_302"/>
          <p:cNvPicPr preferRelativeResize="0"/>
          <p:nvPr/>
        </p:nvPicPr>
        <p:blipFill rotWithShape="1">
          <a:blip r:embed="rId3">
            <a:alphaModFix/>
          </a:blip>
          <a:srcRect/>
          <a:stretch/>
        </p:blipFill>
        <p:spPr>
          <a:xfrm>
            <a:off x="1170650" y="668450"/>
            <a:ext cx="719050" cy="719050"/>
          </a:xfrm>
          <a:prstGeom prst="rect">
            <a:avLst/>
          </a:prstGeom>
          <a:noFill/>
          <a:ln>
            <a:noFill/>
          </a:ln>
        </p:spPr>
      </p:pic>
      <p:sp>
        <p:nvSpPr>
          <p:cNvPr id="245" name="Google Shape;245;g3b6dd2976d1_1_302"/>
          <p:cNvSpPr/>
          <p:nvPr/>
        </p:nvSpPr>
        <p:spPr>
          <a:xfrm>
            <a:off x="8452675" y="2141600"/>
            <a:ext cx="2627100" cy="16131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38761D"/>
                </a:solidFill>
                <a:latin typeface="Calibri"/>
                <a:ea typeface="Calibri"/>
                <a:cs typeface="Calibri"/>
                <a:sym typeface="Calibri"/>
              </a:rPr>
              <a:t>How can we help children to spell words where there are  multiple ways to spell the same sound?</a:t>
            </a:r>
            <a:endParaRPr>
              <a:solidFill>
                <a:srgbClr val="38761D"/>
              </a:solidFill>
              <a:latin typeface="Calibri"/>
              <a:ea typeface="Calibri"/>
              <a:cs typeface="Calibri"/>
              <a:sym typeface="Calibri"/>
            </a:endParaRPr>
          </a:p>
        </p:txBody>
      </p:sp>
      <p:sp>
        <p:nvSpPr>
          <p:cNvPr id="246" name="Google Shape;246;g3b6dd2976d1_1_302"/>
          <p:cNvSpPr/>
          <p:nvPr/>
        </p:nvSpPr>
        <p:spPr>
          <a:xfrm>
            <a:off x="8268325" y="4015875"/>
            <a:ext cx="3825300" cy="19818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1000"/>
              </a:spcBef>
              <a:spcAft>
                <a:spcPts val="0"/>
              </a:spcAft>
              <a:buNone/>
            </a:pPr>
            <a:endParaRPr sz="1700" b="1">
              <a:solidFill>
                <a:schemeClr val="dk1"/>
              </a:solidFill>
              <a:latin typeface="Calibri"/>
              <a:ea typeface="Calibri"/>
              <a:cs typeface="Calibri"/>
              <a:sym typeface="Calibri"/>
            </a:endParaRPr>
          </a:p>
          <a:p>
            <a:pPr marL="0" lvl="0" indent="0" algn="ctr" rtl="0">
              <a:lnSpc>
                <a:spcPct val="90000"/>
              </a:lnSpc>
              <a:spcBef>
                <a:spcPts val="1000"/>
              </a:spcBef>
              <a:spcAft>
                <a:spcPts val="0"/>
              </a:spcAft>
              <a:buNone/>
            </a:pPr>
            <a:r>
              <a:rPr lang="en-GB" sz="2000" b="1">
                <a:solidFill>
                  <a:schemeClr val="dk1"/>
                </a:solidFill>
                <a:latin typeface="Calibri"/>
                <a:ea typeface="Calibri"/>
                <a:cs typeface="Calibri"/>
                <a:sym typeface="Calibri"/>
              </a:rPr>
              <a:t>Where in the word?</a:t>
            </a:r>
            <a:endParaRPr sz="2000" b="1">
              <a:solidFill>
                <a:schemeClr val="dk1"/>
              </a:solidFill>
              <a:latin typeface="Calibri"/>
              <a:ea typeface="Calibri"/>
              <a:cs typeface="Calibri"/>
              <a:sym typeface="Calibri"/>
            </a:endParaRPr>
          </a:p>
          <a:p>
            <a:pPr marL="0" lvl="0" indent="0" algn="l" rtl="0">
              <a:lnSpc>
                <a:spcPct val="90000"/>
              </a:lnSpc>
              <a:spcBef>
                <a:spcPts val="1000"/>
              </a:spcBef>
              <a:spcAft>
                <a:spcPts val="0"/>
              </a:spcAft>
              <a:buNone/>
            </a:pPr>
            <a:r>
              <a:rPr lang="en-GB" sz="1800" i="1">
                <a:solidFill>
                  <a:schemeClr val="dk1"/>
                </a:solidFill>
                <a:latin typeface="Short Stack"/>
                <a:ea typeface="Short Stack"/>
                <a:cs typeface="Short Stack"/>
                <a:sym typeface="Short Stack"/>
              </a:rPr>
              <a:t>f</a:t>
            </a:r>
            <a:r>
              <a:rPr lang="en-GB" sz="1800" i="1">
                <a:solidFill>
                  <a:srgbClr val="FF0000"/>
                </a:solidFill>
                <a:latin typeface="Short Stack"/>
                <a:ea typeface="Short Stack"/>
                <a:cs typeface="Short Stack"/>
                <a:sym typeface="Short Stack"/>
              </a:rPr>
              <a:t>e</a:t>
            </a:r>
            <a:r>
              <a:rPr lang="en-GB" sz="1800" i="1">
                <a:solidFill>
                  <a:schemeClr val="dk1"/>
                </a:solidFill>
                <a:latin typeface="Short Stack"/>
                <a:ea typeface="Short Stack"/>
                <a:cs typeface="Short Stack"/>
                <a:sym typeface="Short Stack"/>
              </a:rPr>
              <a:t>ver - near the beginning of the word</a:t>
            </a:r>
            <a:endParaRPr sz="1800" i="1">
              <a:solidFill>
                <a:schemeClr val="dk1"/>
              </a:solidFill>
              <a:latin typeface="Short Stack"/>
              <a:ea typeface="Short Stack"/>
              <a:cs typeface="Short Stack"/>
              <a:sym typeface="Short Stack"/>
            </a:endParaRPr>
          </a:p>
          <a:p>
            <a:pPr marL="0" lvl="0" indent="0" algn="l" rtl="0">
              <a:lnSpc>
                <a:spcPct val="90000"/>
              </a:lnSpc>
              <a:spcBef>
                <a:spcPts val="1000"/>
              </a:spcBef>
              <a:spcAft>
                <a:spcPts val="0"/>
              </a:spcAft>
              <a:buNone/>
            </a:pPr>
            <a:r>
              <a:rPr lang="en-GB" sz="1800" i="1">
                <a:solidFill>
                  <a:schemeClr val="dk1"/>
                </a:solidFill>
                <a:latin typeface="Short Stack"/>
                <a:ea typeface="Short Stack"/>
                <a:cs typeface="Short Stack"/>
                <a:sym typeface="Short Stack"/>
              </a:rPr>
              <a:t>monk</a:t>
            </a:r>
            <a:r>
              <a:rPr lang="en-GB" sz="1800" i="1">
                <a:solidFill>
                  <a:srgbClr val="FF0000"/>
                </a:solidFill>
                <a:latin typeface="Short Stack"/>
                <a:ea typeface="Short Stack"/>
                <a:cs typeface="Short Stack"/>
                <a:sym typeface="Short Stack"/>
              </a:rPr>
              <a:t>ey</a:t>
            </a:r>
            <a:r>
              <a:rPr lang="en-GB" sz="1800" i="1">
                <a:solidFill>
                  <a:schemeClr val="dk1"/>
                </a:solidFill>
                <a:latin typeface="Short Stack"/>
                <a:ea typeface="Short Stack"/>
                <a:cs typeface="Short Stack"/>
                <a:sym typeface="Short Stack"/>
              </a:rPr>
              <a:t> hair</a:t>
            </a:r>
            <a:r>
              <a:rPr lang="en-GB" sz="1800" i="1">
                <a:solidFill>
                  <a:srgbClr val="FF0000"/>
                </a:solidFill>
                <a:latin typeface="Short Stack"/>
                <a:ea typeface="Short Stack"/>
                <a:cs typeface="Short Stack"/>
                <a:sym typeface="Short Stack"/>
              </a:rPr>
              <a:t>y</a:t>
            </a:r>
            <a:r>
              <a:rPr lang="en-GB" sz="1800" i="1">
                <a:solidFill>
                  <a:schemeClr val="dk1"/>
                </a:solidFill>
                <a:latin typeface="Short Stack"/>
                <a:ea typeface="Short Stack"/>
                <a:cs typeface="Short Stack"/>
                <a:sym typeface="Short Stack"/>
              </a:rPr>
              <a:t> - at the end</a:t>
            </a:r>
            <a:endParaRPr sz="1800" i="1">
              <a:solidFill>
                <a:schemeClr val="dk1"/>
              </a:solidFill>
              <a:latin typeface="Short Stack"/>
              <a:ea typeface="Short Stack"/>
              <a:cs typeface="Short Stack"/>
              <a:sym typeface="Short Stack"/>
            </a:endParaRPr>
          </a:p>
          <a:p>
            <a:pPr marL="0" lvl="0" indent="0" algn="l" rtl="0">
              <a:lnSpc>
                <a:spcPct val="90000"/>
              </a:lnSpc>
              <a:spcBef>
                <a:spcPts val="1000"/>
              </a:spcBef>
              <a:spcAft>
                <a:spcPts val="0"/>
              </a:spcAft>
              <a:buClr>
                <a:schemeClr val="dk1"/>
              </a:buClr>
              <a:buSzPts val="1100"/>
              <a:buFont typeface="Arial"/>
              <a:buNone/>
            </a:pPr>
            <a:r>
              <a:rPr lang="en-GB" sz="1800" i="1">
                <a:solidFill>
                  <a:schemeClr val="dk1"/>
                </a:solidFill>
                <a:latin typeface="Short Stack"/>
                <a:ea typeface="Short Stack"/>
                <a:cs typeface="Short Stack"/>
                <a:sym typeface="Short Stack"/>
              </a:rPr>
              <a:t>f</a:t>
            </a:r>
            <a:r>
              <a:rPr lang="en-GB" sz="1800" i="1">
                <a:solidFill>
                  <a:srgbClr val="FF0000"/>
                </a:solidFill>
                <a:latin typeface="Short Stack"/>
                <a:ea typeface="Short Stack"/>
                <a:cs typeface="Short Stack"/>
                <a:sym typeface="Short Stack"/>
              </a:rPr>
              <a:t>ie</a:t>
            </a:r>
            <a:r>
              <a:rPr lang="en-GB" sz="1800" i="1">
                <a:solidFill>
                  <a:schemeClr val="dk1"/>
                </a:solidFill>
                <a:latin typeface="Short Stack"/>
                <a:ea typeface="Short Stack"/>
                <a:cs typeface="Short Stack"/>
                <a:sym typeface="Short Stack"/>
              </a:rPr>
              <a:t>ld bel</a:t>
            </a:r>
            <a:r>
              <a:rPr lang="en-GB" sz="1800" i="1">
                <a:solidFill>
                  <a:srgbClr val="FF0000"/>
                </a:solidFill>
                <a:latin typeface="Short Stack"/>
                <a:ea typeface="Short Stack"/>
                <a:cs typeface="Short Stack"/>
                <a:sym typeface="Short Stack"/>
              </a:rPr>
              <a:t>ie</a:t>
            </a:r>
            <a:r>
              <a:rPr lang="en-GB" sz="1800" i="1">
                <a:solidFill>
                  <a:schemeClr val="dk1"/>
                </a:solidFill>
                <a:latin typeface="Short Stack"/>
                <a:ea typeface="Short Stack"/>
                <a:cs typeface="Short Stack"/>
                <a:sym typeface="Short Stack"/>
              </a:rPr>
              <a:t>f bod</a:t>
            </a:r>
            <a:r>
              <a:rPr lang="en-GB" sz="1800" i="1">
                <a:solidFill>
                  <a:srgbClr val="FF0000"/>
                </a:solidFill>
                <a:latin typeface="Short Stack"/>
                <a:ea typeface="Short Stack"/>
                <a:cs typeface="Short Stack"/>
                <a:sym typeface="Short Stack"/>
              </a:rPr>
              <a:t>ie</a:t>
            </a:r>
            <a:r>
              <a:rPr lang="en-GB" sz="1800" i="1">
                <a:solidFill>
                  <a:schemeClr val="dk1"/>
                </a:solidFill>
                <a:latin typeface="Short Stack"/>
                <a:ea typeface="Short Stack"/>
                <a:cs typeface="Short Stack"/>
                <a:sym typeface="Short Stack"/>
              </a:rPr>
              <a:t>s  - in the middle</a:t>
            </a:r>
            <a:endParaRPr sz="700" b="1">
              <a:latin typeface="Calibri"/>
              <a:ea typeface="Calibri"/>
              <a:cs typeface="Calibri"/>
              <a:sym typeface="Calibri"/>
            </a:endParaRPr>
          </a:p>
          <a:p>
            <a:pPr marL="0" lvl="0" indent="0" algn="ctr" rtl="0">
              <a:spcBef>
                <a:spcPts val="0"/>
              </a:spcBef>
              <a:spcAft>
                <a:spcPts val="0"/>
              </a:spcAft>
              <a:buNone/>
            </a:pPr>
            <a:endParaRPr sz="1700" b="1">
              <a:latin typeface="Calibri"/>
              <a:ea typeface="Calibri"/>
              <a:cs typeface="Calibri"/>
              <a:sym typeface="Calibri"/>
            </a:endParaRPr>
          </a:p>
          <a:p>
            <a:pPr marL="0" lvl="0" indent="0" algn="ctr" rtl="0">
              <a:spcBef>
                <a:spcPts val="0"/>
              </a:spcBef>
              <a:spcAft>
                <a:spcPts val="0"/>
              </a:spcAft>
              <a:buNone/>
            </a:pPr>
            <a:endParaRPr sz="1700">
              <a:latin typeface="Calibri"/>
              <a:ea typeface="Calibri"/>
              <a:cs typeface="Calibri"/>
              <a:sym typeface="Calibri"/>
            </a:endParaRPr>
          </a:p>
        </p:txBody>
      </p:sp>
      <p:sp>
        <p:nvSpPr>
          <p:cNvPr id="247" name="Google Shape;247;g3b6dd2976d1_1_302"/>
          <p:cNvSpPr/>
          <p:nvPr/>
        </p:nvSpPr>
        <p:spPr>
          <a:xfrm>
            <a:off x="4104975" y="5358525"/>
            <a:ext cx="3609900" cy="1176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2600"/>
              <a:buFont typeface="Arial"/>
              <a:buNone/>
            </a:pPr>
            <a:r>
              <a:rPr lang="en-GB" sz="1200" i="1">
                <a:solidFill>
                  <a:srgbClr val="38761D"/>
                </a:solidFill>
              </a:rPr>
              <a:t>When do children start spelling tests? </a:t>
            </a:r>
            <a:endParaRPr sz="1200" i="1">
              <a:solidFill>
                <a:srgbClr val="38761D"/>
              </a:solidFill>
            </a:endParaRPr>
          </a:p>
          <a:p>
            <a:pPr marL="0" marR="0" lvl="0" indent="0" algn="ctr" rtl="0">
              <a:lnSpc>
                <a:spcPct val="100000"/>
              </a:lnSpc>
              <a:spcBef>
                <a:spcPts val="0"/>
              </a:spcBef>
              <a:spcAft>
                <a:spcPts val="0"/>
              </a:spcAft>
              <a:buClr>
                <a:schemeClr val="dk1"/>
              </a:buClr>
              <a:buSzPts val="2600"/>
              <a:buFont typeface="Arial"/>
              <a:buNone/>
            </a:pPr>
            <a:r>
              <a:rPr lang="en-GB" sz="1200" i="1">
                <a:solidFill>
                  <a:schemeClr val="dk1"/>
                </a:solidFill>
              </a:rPr>
              <a:t>The children write sentences in phonics daily and teachers also use spelling dictations to support fluency of spelling.</a:t>
            </a:r>
            <a:endParaRPr sz="1200" b="0" i="1" u="none" strike="noStrike" cap="none">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3b6dd2976d1_1_313"/>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a:latin typeface="Short Stack"/>
                <a:ea typeface="Short Stack"/>
                <a:cs typeface="Short Stack"/>
                <a:sym typeface="Short Stack"/>
              </a:rPr>
              <a:t>Spelling &amp; </a:t>
            </a:r>
            <a:r>
              <a:rPr lang="en-GB" sz="3900" b="1">
                <a:latin typeface="Short Stack"/>
                <a:ea typeface="Short Stack"/>
                <a:cs typeface="Short Stack"/>
                <a:sym typeface="Short Stack"/>
              </a:rPr>
              <a:t>Handwriting</a:t>
            </a:r>
            <a:r>
              <a:rPr lang="en-GB" sz="3900">
                <a:latin typeface="Short Stack"/>
                <a:ea typeface="Short Stack"/>
                <a:cs typeface="Short Stack"/>
                <a:sym typeface="Short Stack"/>
              </a:rPr>
              <a:t> in KS1</a:t>
            </a:r>
            <a:endParaRPr sz="3900">
              <a:latin typeface="Short Stack"/>
              <a:ea typeface="Short Stack"/>
              <a:cs typeface="Short Stack"/>
              <a:sym typeface="Short Stack"/>
            </a:endParaRPr>
          </a:p>
        </p:txBody>
      </p:sp>
      <p:sp>
        <p:nvSpPr>
          <p:cNvPr id="253" name="Google Shape;253;g3b6dd2976d1_1_313"/>
          <p:cNvSpPr txBox="1">
            <a:spLocks noGrp="1"/>
          </p:cNvSpPr>
          <p:nvPr>
            <p:ph type="body" idx="1"/>
          </p:nvPr>
        </p:nvSpPr>
        <p:spPr>
          <a:xfrm>
            <a:off x="6187850" y="1749425"/>
            <a:ext cx="5386200" cy="4503600"/>
          </a:xfrm>
          <a:prstGeom prst="rect">
            <a:avLst/>
          </a:prstGeom>
          <a:solidFill>
            <a:srgbClr val="D9EAD3"/>
          </a:solidFill>
        </p:spPr>
        <p:txBody>
          <a:bodyPr spcFirstLastPara="1" wrap="square" lIns="91425" tIns="45700" rIns="91425" bIns="45700" anchor="t" anchorCtr="0">
            <a:normAutofit fontScale="85000" lnSpcReduction="10000"/>
          </a:bodyPr>
          <a:lstStyle/>
          <a:p>
            <a:pPr marL="0" lvl="0" indent="0" algn="l" rtl="0">
              <a:spcBef>
                <a:spcPts val="1000"/>
              </a:spcBef>
              <a:spcAft>
                <a:spcPts val="0"/>
              </a:spcAft>
              <a:buNone/>
            </a:pPr>
            <a:r>
              <a:rPr lang="en-GB">
                <a:latin typeface="Short Stack"/>
                <a:ea typeface="Short Stack"/>
                <a:cs typeface="Short Stack"/>
                <a:sym typeface="Short Stack"/>
              </a:rPr>
              <a:t>Handwriting is taught as a separate lesson to phonics and supports children to practise their letter formation. They continue to practise sitting at a table ready to write. Workbooks are used to overlearn letter formation and develop automaticity. Children may also draw letters in the air, on each other’s backs (with their fingers) and using a range of materials to support automaticity.</a:t>
            </a:r>
            <a:endParaRPr>
              <a:latin typeface="Short Stack"/>
              <a:ea typeface="Short Stack"/>
              <a:cs typeface="Short Stack"/>
              <a:sym typeface="Short Stack"/>
            </a:endParaRPr>
          </a:p>
        </p:txBody>
      </p:sp>
      <p:pic>
        <p:nvPicPr>
          <p:cNvPr id="254" name="Google Shape;254;g3b6dd2976d1_1_313"/>
          <p:cNvPicPr preferRelativeResize="0"/>
          <p:nvPr/>
        </p:nvPicPr>
        <p:blipFill>
          <a:blip r:embed="rId3">
            <a:alphaModFix/>
          </a:blip>
          <a:stretch>
            <a:fillRect/>
          </a:stretch>
        </p:blipFill>
        <p:spPr>
          <a:xfrm>
            <a:off x="152400" y="1843225"/>
            <a:ext cx="5883050" cy="2986255"/>
          </a:xfrm>
          <a:prstGeom prst="rect">
            <a:avLst/>
          </a:prstGeom>
          <a:noFill/>
          <a:ln>
            <a:noFill/>
          </a:ln>
        </p:spPr>
      </p:pic>
      <p:sp>
        <p:nvSpPr>
          <p:cNvPr id="255" name="Google Shape;255;g3b6dd2976d1_1_313"/>
          <p:cNvSpPr/>
          <p:nvPr/>
        </p:nvSpPr>
        <p:spPr>
          <a:xfrm>
            <a:off x="1293550" y="5076125"/>
            <a:ext cx="2258100" cy="1176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2600"/>
              <a:buFont typeface="Arial"/>
              <a:buNone/>
            </a:pPr>
            <a:r>
              <a:rPr lang="en-GB" sz="1200" i="1">
                <a:solidFill>
                  <a:srgbClr val="38761D"/>
                </a:solidFill>
              </a:rPr>
              <a:t>Do children have pen licences?</a:t>
            </a:r>
            <a:endParaRPr sz="1200" i="1">
              <a:solidFill>
                <a:srgbClr val="38761D"/>
              </a:solidFill>
            </a:endParaRPr>
          </a:p>
          <a:p>
            <a:pPr marL="0" marR="0" lvl="0" indent="0" algn="ctr" rtl="0">
              <a:lnSpc>
                <a:spcPct val="100000"/>
              </a:lnSpc>
              <a:spcBef>
                <a:spcPts val="0"/>
              </a:spcBef>
              <a:spcAft>
                <a:spcPts val="0"/>
              </a:spcAft>
              <a:buClr>
                <a:schemeClr val="dk1"/>
              </a:buClr>
              <a:buSzPts val="2600"/>
              <a:buFont typeface="Arial"/>
              <a:buNone/>
            </a:pPr>
            <a:r>
              <a:rPr lang="en-GB" sz="1200" i="1">
                <a:solidFill>
                  <a:schemeClr val="dk1"/>
                </a:solidFill>
              </a:rPr>
              <a:t>All children write in pen - there is no licence they need to earn.</a:t>
            </a:r>
            <a:endParaRPr sz="1200" i="1">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g3b46ee268ff_0_34"/>
          <p:cNvSpPr txBox="1">
            <a:spLocks noGrp="1"/>
          </p:cNvSpPr>
          <p:nvPr>
            <p:ph type="title"/>
          </p:nvPr>
        </p:nvSpPr>
        <p:spPr>
          <a:xfrm>
            <a:off x="838200" y="161365"/>
            <a:ext cx="6225900" cy="663300"/>
          </a:xfrm>
          <a:prstGeom prst="rect">
            <a:avLst/>
          </a:prstGeom>
          <a:solidFill>
            <a:srgbClr val="D8E2F3"/>
          </a:solid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a:t>KS2 Writing</a:t>
            </a:r>
            <a:endParaRPr/>
          </a:p>
        </p:txBody>
      </p:sp>
      <p:sp>
        <p:nvSpPr>
          <p:cNvPr id="261" name="Google Shape;261;g3b46ee268ff_0_34"/>
          <p:cNvSpPr/>
          <p:nvPr/>
        </p:nvSpPr>
        <p:spPr>
          <a:xfrm>
            <a:off x="744275" y="990650"/>
            <a:ext cx="6649200" cy="5674800"/>
          </a:xfrm>
          <a:prstGeom prst="rect">
            <a:avLst/>
          </a:prstGeom>
          <a:gradFill>
            <a:gsLst>
              <a:gs pos="0">
                <a:srgbClr val="B0CAE9"/>
              </a:gs>
              <a:gs pos="50000">
                <a:srgbClr val="A1C1E4"/>
              </a:gs>
              <a:gs pos="100000">
                <a:srgbClr val="90B8E4"/>
              </a:gs>
            </a:gsLst>
            <a:lin ang="5400012" scaled="0"/>
          </a:gra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GB" sz="2400" b="1" i="0" u="none" strike="noStrike" cap="none">
                <a:solidFill>
                  <a:schemeClr val="dk1"/>
                </a:solidFill>
                <a:latin typeface="Calibri"/>
                <a:ea typeface="Calibri"/>
                <a:cs typeface="Calibri"/>
                <a:sym typeface="Calibri"/>
              </a:rPr>
              <a:t>KS2</a:t>
            </a:r>
            <a:endParaRPr sz="2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Calibri"/>
                <a:ea typeface="Calibri"/>
                <a:cs typeface="Calibri"/>
                <a:sym typeface="Calibri"/>
              </a:rPr>
              <a:t>In key stage 2, the national curriculum focuses on increasing the legibility, consistency and quality of pupils’ handwriting, with the aim of increasing the fluency and speed with which they are able to write down what they want to say.</a:t>
            </a: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pic>
        <p:nvPicPr>
          <p:cNvPr id="262" name="Google Shape;262;g3b46ee268ff_0_34"/>
          <p:cNvPicPr preferRelativeResize="0"/>
          <p:nvPr/>
        </p:nvPicPr>
        <p:blipFill rotWithShape="1">
          <a:blip r:embed="rId3">
            <a:alphaModFix/>
          </a:blip>
          <a:srcRect/>
          <a:stretch/>
        </p:blipFill>
        <p:spPr>
          <a:xfrm>
            <a:off x="8031275" y="990650"/>
            <a:ext cx="3768425" cy="5302674"/>
          </a:xfrm>
          <a:prstGeom prst="rect">
            <a:avLst/>
          </a:prstGeom>
          <a:noFill/>
          <a:ln>
            <a:noFill/>
          </a:ln>
        </p:spPr>
      </p:pic>
      <p:sp>
        <p:nvSpPr>
          <p:cNvPr id="263" name="Google Shape;263;g3b46ee268ff_0_34"/>
          <p:cNvSpPr/>
          <p:nvPr/>
        </p:nvSpPr>
        <p:spPr>
          <a:xfrm>
            <a:off x="1287675" y="3949850"/>
            <a:ext cx="5295300" cy="23436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38761D"/>
                </a:solidFill>
                <a:latin typeface="Calibri"/>
                <a:ea typeface="Calibri"/>
                <a:cs typeface="Calibri"/>
                <a:sym typeface="Calibri"/>
              </a:rPr>
              <a:t>How are children with dyslexia helped with spelling and handwriting?</a:t>
            </a:r>
            <a:endParaRPr>
              <a:solidFill>
                <a:srgbClr val="38761D"/>
              </a:solidFill>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Children with dyslexia will often struggle with working memory and benefit from repeated practice in order to develop automaticity.</a:t>
            </a:r>
            <a:endParaRPr>
              <a:latin typeface="Calibri"/>
              <a:ea typeface="Calibri"/>
              <a:cs typeface="Calibri"/>
              <a:sym typeface="Calibri"/>
            </a:endParaRPr>
          </a:p>
          <a:p>
            <a:pPr marL="0" lvl="0" indent="0" algn="ctr" rtl="0">
              <a:spcBef>
                <a:spcPts val="0"/>
              </a:spcBef>
              <a:spcAft>
                <a:spcPts val="0"/>
              </a:spcAft>
              <a:buNone/>
            </a:pPr>
            <a:r>
              <a:rPr lang="en-GB">
                <a:latin typeface="Calibri"/>
                <a:ea typeface="Calibri"/>
                <a:cs typeface="Calibri"/>
                <a:sym typeface="Calibri"/>
              </a:rPr>
              <a:t>There are also evidence-based interventions that children can use to support their spellings such as Nessy (Y3 intervention - all children receive a Nessy screener in Y3). If a parent has a concern then the class teacher is best placed to discuss this further.</a:t>
            </a:r>
            <a:endParaRPr>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g3b6dd2976d1_1_322"/>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b="1">
                <a:latin typeface="Short Stack"/>
                <a:ea typeface="Short Stack"/>
                <a:cs typeface="Short Stack"/>
                <a:sym typeface="Short Stack"/>
              </a:rPr>
              <a:t>Spelling </a:t>
            </a:r>
            <a:r>
              <a:rPr lang="en-GB" sz="3900">
                <a:latin typeface="Short Stack"/>
                <a:ea typeface="Short Stack"/>
                <a:cs typeface="Short Stack"/>
                <a:sym typeface="Short Stack"/>
              </a:rPr>
              <a:t>&amp; Handwriting in KS2</a:t>
            </a:r>
            <a:endParaRPr sz="3900">
              <a:latin typeface="Short Stack"/>
              <a:ea typeface="Short Stack"/>
              <a:cs typeface="Short Stack"/>
              <a:sym typeface="Short Stack"/>
            </a:endParaRPr>
          </a:p>
        </p:txBody>
      </p:sp>
      <p:sp>
        <p:nvSpPr>
          <p:cNvPr id="269" name="Google Shape;269;g3b6dd2976d1_1_322"/>
          <p:cNvSpPr txBox="1">
            <a:spLocks noGrp="1"/>
          </p:cNvSpPr>
          <p:nvPr>
            <p:ph type="body" idx="1"/>
          </p:nvPr>
        </p:nvSpPr>
        <p:spPr>
          <a:xfrm>
            <a:off x="838200" y="1825625"/>
            <a:ext cx="7138200" cy="4351200"/>
          </a:xfrm>
          <a:prstGeom prst="rect">
            <a:avLst/>
          </a:prstGeom>
          <a:solidFill>
            <a:srgbClr val="FFF2CC"/>
          </a:solidFill>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1600"/>
              <a:buFont typeface="Arial"/>
              <a:buNone/>
            </a:pPr>
            <a:r>
              <a:rPr lang="en-GB" sz="2100">
                <a:latin typeface="Short Stack"/>
                <a:ea typeface="Short Stack"/>
                <a:cs typeface="Short Stack"/>
                <a:sym typeface="Short Stack"/>
              </a:rPr>
              <a:t>In KS2, spellings are taught using</a:t>
            </a:r>
            <a:r>
              <a:rPr lang="en-GB" sz="2100" b="1">
                <a:latin typeface="Short Stack"/>
                <a:ea typeface="Short Stack"/>
                <a:cs typeface="Short Stack"/>
                <a:sym typeface="Short Stack"/>
              </a:rPr>
              <a:t> No Nonsense Spelling</a:t>
            </a:r>
            <a:r>
              <a:rPr lang="en-GB" sz="2100">
                <a:latin typeface="Short Stack"/>
                <a:ea typeface="Short Stack"/>
                <a:cs typeface="Short Stack"/>
                <a:sym typeface="Short Stack"/>
              </a:rPr>
              <a:t>. Spelling patterns and rules are practised throughout the week,  including learning  statutory words, common exception words and personal spellings.</a:t>
            </a:r>
            <a:endParaRPr sz="2100">
              <a:latin typeface="Short Stack"/>
              <a:ea typeface="Short Stack"/>
              <a:cs typeface="Short Stack"/>
              <a:sym typeface="Short Stack"/>
            </a:endParaRPr>
          </a:p>
          <a:p>
            <a:pPr marL="0" lvl="0" indent="0" algn="l" rtl="0">
              <a:spcBef>
                <a:spcPts val="1000"/>
              </a:spcBef>
              <a:spcAft>
                <a:spcPts val="0"/>
              </a:spcAft>
              <a:buNone/>
            </a:pPr>
            <a:r>
              <a:rPr lang="en-GB" sz="2100">
                <a:latin typeface="Short Stack"/>
                <a:ea typeface="Short Stack"/>
                <a:cs typeface="Short Stack"/>
                <a:sym typeface="Short Stack"/>
              </a:rPr>
              <a:t>We follow the sequence: </a:t>
            </a:r>
            <a:endParaRPr sz="2100">
              <a:latin typeface="Short Stack"/>
              <a:ea typeface="Short Stack"/>
              <a:cs typeface="Short Stack"/>
              <a:sym typeface="Short Stack"/>
            </a:endParaRPr>
          </a:p>
          <a:p>
            <a:pPr marL="0" lvl="0" indent="0" algn="l" rtl="0">
              <a:spcBef>
                <a:spcPts val="1000"/>
              </a:spcBef>
              <a:spcAft>
                <a:spcPts val="0"/>
              </a:spcAft>
              <a:buClr>
                <a:schemeClr val="dk1"/>
              </a:buClr>
              <a:buSzPts val="2800"/>
              <a:buFont typeface="Arial"/>
              <a:buNone/>
            </a:pPr>
            <a:r>
              <a:rPr lang="en-GB" sz="2100" b="1">
                <a:latin typeface="Short Stack"/>
                <a:ea typeface="Short Stack"/>
                <a:cs typeface="Short Stack"/>
                <a:sym typeface="Short Stack"/>
              </a:rPr>
              <a:t>Revise – Teach – Practice – Apply</a:t>
            </a:r>
            <a:endParaRPr sz="2100">
              <a:latin typeface="Short Stack"/>
              <a:ea typeface="Short Stack"/>
              <a:cs typeface="Short Stack"/>
              <a:sym typeface="Short Stack"/>
            </a:endParaRPr>
          </a:p>
          <a:p>
            <a:pPr marL="0" lvl="0" indent="0" algn="l" rtl="0">
              <a:lnSpc>
                <a:spcPct val="100000"/>
              </a:lnSpc>
              <a:spcBef>
                <a:spcPts val="0"/>
              </a:spcBef>
              <a:spcAft>
                <a:spcPts val="0"/>
              </a:spcAft>
              <a:buClr>
                <a:schemeClr val="dk1"/>
              </a:buClr>
              <a:buSzPts val="1600"/>
              <a:buFont typeface="Arial"/>
              <a:buNone/>
            </a:pPr>
            <a:r>
              <a:rPr lang="en-GB" sz="2100">
                <a:latin typeface="Short Stack"/>
                <a:ea typeface="Short Stack"/>
                <a:cs typeface="Short Stack"/>
                <a:sym typeface="Short Stack"/>
              </a:rPr>
              <a:t>Patterns are taught weekly and homework is linked to taught patterns. Children have weekly spelling sheets to practise at home. </a:t>
            </a:r>
            <a:endParaRPr sz="3300">
              <a:latin typeface="Short Stack"/>
              <a:ea typeface="Short Stack"/>
              <a:cs typeface="Short Stack"/>
              <a:sym typeface="Short Stack"/>
            </a:endParaRPr>
          </a:p>
          <a:p>
            <a:pPr marL="0" lvl="0" indent="0" algn="l" rtl="0">
              <a:spcBef>
                <a:spcPts val="1000"/>
              </a:spcBef>
              <a:spcAft>
                <a:spcPts val="0"/>
              </a:spcAft>
              <a:buNone/>
            </a:pPr>
            <a:endParaRPr>
              <a:latin typeface="Short Stack"/>
              <a:ea typeface="Short Stack"/>
              <a:cs typeface="Short Stack"/>
              <a:sym typeface="Short Stack"/>
            </a:endParaRPr>
          </a:p>
        </p:txBody>
      </p:sp>
      <p:pic>
        <p:nvPicPr>
          <p:cNvPr id="270" name="Google Shape;270;g3b6dd2976d1_1_322"/>
          <p:cNvPicPr preferRelativeResize="0"/>
          <p:nvPr/>
        </p:nvPicPr>
        <p:blipFill rotWithShape="1">
          <a:blip r:embed="rId3">
            <a:alphaModFix/>
          </a:blip>
          <a:srcRect/>
          <a:stretch/>
        </p:blipFill>
        <p:spPr>
          <a:xfrm>
            <a:off x="1170650" y="668450"/>
            <a:ext cx="719050" cy="719050"/>
          </a:xfrm>
          <a:prstGeom prst="rect">
            <a:avLst/>
          </a:prstGeom>
          <a:noFill/>
          <a:ln>
            <a:noFill/>
          </a:ln>
        </p:spPr>
      </p:pic>
      <p:sp>
        <p:nvSpPr>
          <p:cNvPr id="271" name="Google Shape;271;g3b6dd2976d1_1_322"/>
          <p:cNvSpPr/>
          <p:nvPr/>
        </p:nvSpPr>
        <p:spPr>
          <a:xfrm>
            <a:off x="8160775" y="2325950"/>
            <a:ext cx="3932700" cy="3426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1000"/>
              </a:spcBef>
              <a:spcAft>
                <a:spcPts val="0"/>
              </a:spcAft>
              <a:buNone/>
            </a:pPr>
            <a:endParaRPr sz="1700" b="1">
              <a:solidFill>
                <a:schemeClr val="dk1"/>
              </a:solidFill>
              <a:latin typeface="Calibri"/>
              <a:ea typeface="Calibri"/>
              <a:cs typeface="Calibri"/>
              <a:sym typeface="Calibri"/>
            </a:endParaRPr>
          </a:p>
          <a:p>
            <a:pPr marL="0" lvl="0" indent="0" algn="l" rtl="0">
              <a:spcBef>
                <a:spcPts val="0"/>
              </a:spcBef>
              <a:spcAft>
                <a:spcPts val="0"/>
              </a:spcAft>
              <a:buNone/>
            </a:pPr>
            <a:endParaRPr sz="1700" b="1">
              <a:solidFill>
                <a:schemeClr val="dk1"/>
              </a:solidFill>
              <a:latin typeface="Calibri"/>
              <a:ea typeface="Calibri"/>
              <a:cs typeface="Calibri"/>
              <a:sym typeface="Calibri"/>
            </a:endParaRPr>
          </a:p>
          <a:p>
            <a:pPr marL="0" lvl="0" indent="0" algn="l" rtl="0">
              <a:spcBef>
                <a:spcPts val="0"/>
              </a:spcBef>
              <a:spcAft>
                <a:spcPts val="0"/>
              </a:spcAft>
              <a:buNone/>
            </a:pPr>
            <a:r>
              <a:rPr lang="en-GB" sz="1700" b="1">
                <a:solidFill>
                  <a:schemeClr val="dk1"/>
                </a:solidFill>
                <a:latin typeface="Calibri"/>
                <a:ea typeface="Calibri"/>
                <a:cs typeface="Calibri"/>
                <a:sym typeface="Calibri"/>
              </a:rPr>
              <a:t>Friday Dictation LKS2</a:t>
            </a:r>
            <a:endParaRPr sz="1700" b="1">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3600"/>
              <a:buFont typeface="Arial"/>
              <a:buNone/>
            </a:pPr>
            <a:r>
              <a:rPr lang="en-GB" sz="1700">
                <a:solidFill>
                  <a:schemeClr val="dk1"/>
                </a:solidFill>
                <a:latin typeface="Calibri"/>
                <a:ea typeface="Calibri"/>
                <a:cs typeface="Calibri"/>
                <a:sym typeface="Calibri"/>
              </a:rPr>
              <a:t>I’d love to </a:t>
            </a:r>
            <a:r>
              <a:rPr lang="en-GB" sz="1700">
                <a:solidFill>
                  <a:srgbClr val="FF0000"/>
                </a:solidFill>
                <a:latin typeface="Calibri"/>
                <a:ea typeface="Calibri"/>
                <a:cs typeface="Calibri"/>
                <a:sym typeface="Calibri"/>
              </a:rPr>
              <a:t>submerge</a:t>
            </a:r>
            <a:r>
              <a:rPr lang="en-GB" sz="1700">
                <a:solidFill>
                  <a:schemeClr val="dk1"/>
                </a:solidFill>
                <a:latin typeface="Calibri"/>
                <a:ea typeface="Calibri"/>
                <a:cs typeface="Calibri"/>
                <a:sym typeface="Calibri"/>
              </a:rPr>
              <a:t> myself under the water.</a:t>
            </a:r>
            <a:endParaRPr sz="1700">
              <a:solidFill>
                <a:schemeClr val="dk1"/>
              </a:solidFill>
              <a:latin typeface="Calibri"/>
              <a:ea typeface="Calibri"/>
              <a:cs typeface="Calibri"/>
              <a:sym typeface="Calibri"/>
            </a:endParaRPr>
          </a:p>
          <a:p>
            <a:pPr marL="0" lvl="0" indent="0" algn="l" rtl="0">
              <a:spcBef>
                <a:spcPts val="720"/>
              </a:spcBef>
              <a:spcAft>
                <a:spcPts val="0"/>
              </a:spcAft>
              <a:buClr>
                <a:schemeClr val="dk1"/>
              </a:buClr>
              <a:buSzPts val="3600"/>
              <a:buFont typeface="Arial"/>
              <a:buNone/>
            </a:pPr>
            <a:r>
              <a:rPr lang="en-GB" sz="1700">
                <a:solidFill>
                  <a:schemeClr val="dk1"/>
                </a:solidFill>
                <a:latin typeface="Calibri"/>
                <a:ea typeface="Calibri"/>
                <a:cs typeface="Calibri"/>
                <a:sym typeface="Calibri"/>
              </a:rPr>
              <a:t>The deep caves are </a:t>
            </a:r>
            <a:r>
              <a:rPr lang="en-GB" sz="1700">
                <a:solidFill>
                  <a:srgbClr val="FF0000"/>
                </a:solidFill>
                <a:latin typeface="Calibri"/>
                <a:ea typeface="Calibri"/>
                <a:cs typeface="Calibri"/>
                <a:sym typeface="Calibri"/>
              </a:rPr>
              <a:t>subterranean</a:t>
            </a:r>
            <a:r>
              <a:rPr lang="en-GB" sz="1700">
                <a:solidFill>
                  <a:schemeClr val="dk1"/>
                </a:solidFill>
                <a:latin typeface="Calibri"/>
                <a:ea typeface="Calibri"/>
                <a:cs typeface="Calibri"/>
                <a:sym typeface="Calibri"/>
              </a:rPr>
              <a:t>.</a:t>
            </a:r>
            <a:endParaRPr sz="1700">
              <a:solidFill>
                <a:schemeClr val="dk1"/>
              </a:solidFill>
              <a:latin typeface="Calibri"/>
              <a:ea typeface="Calibri"/>
              <a:cs typeface="Calibri"/>
              <a:sym typeface="Calibri"/>
            </a:endParaRPr>
          </a:p>
          <a:p>
            <a:pPr marL="0" lvl="0" indent="0" algn="l" rtl="0">
              <a:spcBef>
                <a:spcPts val="720"/>
              </a:spcBef>
              <a:spcAft>
                <a:spcPts val="0"/>
              </a:spcAft>
              <a:buClr>
                <a:schemeClr val="dk1"/>
              </a:buClr>
              <a:buSzPts val="3600"/>
              <a:buFont typeface="Arial"/>
              <a:buNone/>
            </a:pPr>
            <a:r>
              <a:rPr lang="en-GB" sz="1700">
                <a:solidFill>
                  <a:schemeClr val="dk1"/>
                </a:solidFill>
                <a:latin typeface="Calibri"/>
                <a:ea typeface="Calibri"/>
                <a:cs typeface="Calibri"/>
                <a:sym typeface="Calibri"/>
              </a:rPr>
              <a:t>In America you can ride on the </a:t>
            </a:r>
            <a:r>
              <a:rPr lang="en-GB" sz="1700">
                <a:solidFill>
                  <a:srgbClr val="FF0000"/>
                </a:solidFill>
                <a:latin typeface="Calibri"/>
                <a:ea typeface="Calibri"/>
                <a:cs typeface="Calibri"/>
                <a:sym typeface="Calibri"/>
              </a:rPr>
              <a:t>subway.</a:t>
            </a:r>
            <a:endParaRPr sz="1700">
              <a:solidFill>
                <a:schemeClr val="dk1"/>
              </a:solidFill>
              <a:latin typeface="Calibri"/>
              <a:ea typeface="Calibri"/>
              <a:cs typeface="Calibri"/>
              <a:sym typeface="Calibri"/>
            </a:endParaRPr>
          </a:p>
          <a:p>
            <a:pPr marL="0" lvl="0" indent="0" algn="l" rtl="0">
              <a:spcBef>
                <a:spcPts val="720"/>
              </a:spcBef>
              <a:spcAft>
                <a:spcPts val="0"/>
              </a:spcAft>
              <a:buClr>
                <a:schemeClr val="dk1"/>
              </a:buClr>
              <a:buSzPts val="3600"/>
              <a:buFont typeface="Arial"/>
              <a:buNone/>
            </a:pPr>
            <a:r>
              <a:rPr lang="en-GB" sz="1700">
                <a:solidFill>
                  <a:schemeClr val="dk1"/>
                </a:solidFill>
                <a:latin typeface="Calibri"/>
                <a:ea typeface="Calibri"/>
                <a:cs typeface="Calibri"/>
                <a:sym typeface="Calibri"/>
              </a:rPr>
              <a:t>You’d love seeing the stars through a </a:t>
            </a:r>
            <a:r>
              <a:rPr lang="en-GB" sz="1700">
                <a:solidFill>
                  <a:srgbClr val="FF0000"/>
                </a:solidFill>
                <a:latin typeface="Calibri"/>
                <a:ea typeface="Calibri"/>
                <a:cs typeface="Calibri"/>
                <a:sym typeface="Calibri"/>
              </a:rPr>
              <a:t>telescope. </a:t>
            </a:r>
            <a:endParaRPr sz="1700">
              <a:solidFill>
                <a:schemeClr val="dk1"/>
              </a:solidFill>
              <a:latin typeface="Calibri"/>
              <a:ea typeface="Calibri"/>
              <a:cs typeface="Calibri"/>
              <a:sym typeface="Calibri"/>
            </a:endParaRPr>
          </a:p>
          <a:p>
            <a:pPr marL="0" lvl="0" indent="0" algn="l" rtl="0">
              <a:spcBef>
                <a:spcPts val="720"/>
              </a:spcBef>
              <a:spcAft>
                <a:spcPts val="0"/>
              </a:spcAft>
              <a:buClr>
                <a:schemeClr val="dk1"/>
              </a:buClr>
              <a:buSzPts val="3600"/>
              <a:buFont typeface="Arial"/>
              <a:buNone/>
            </a:pPr>
            <a:r>
              <a:rPr lang="en-GB" sz="1700">
                <a:solidFill>
                  <a:schemeClr val="dk1"/>
                </a:solidFill>
                <a:latin typeface="Calibri"/>
                <a:ea typeface="Calibri"/>
                <a:cs typeface="Calibri"/>
                <a:sym typeface="Calibri"/>
              </a:rPr>
              <a:t>Do you have a </a:t>
            </a:r>
            <a:r>
              <a:rPr lang="en-GB" sz="1700">
                <a:solidFill>
                  <a:srgbClr val="FF0000"/>
                </a:solidFill>
                <a:latin typeface="Calibri"/>
                <a:ea typeface="Calibri"/>
                <a:cs typeface="Calibri"/>
                <a:sym typeface="Calibri"/>
              </a:rPr>
              <a:t>television</a:t>
            </a:r>
            <a:r>
              <a:rPr lang="en-GB" sz="1700">
                <a:solidFill>
                  <a:schemeClr val="dk1"/>
                </a:solidFill>
                <a:latin typeface="Calibri"/>
                <a:ea typeface="Calibri"/>
                <a:cs typeface="Calibri"/>
                <a:sym typeface="Calibri"/>
              </a:rPr>
              <a:t> in your house?</a:t>
            </a:r>
            <a:endParaRPr sz="1700">
              <a:solidFill>
                <a:schemeClr val="dk1"/>
              </a:solidFill>
              <a:latin typeface="Calibri"/>
              <a:ea typeface="Calibri"/>
              <a:cs typeface="Calibri"/>
              <a:sym typeface="Calibri"/>
            </a:endParaRPr>
          </a:p>
          <a:p>
            <a:pPr marL="0" lvl="0" indent="0" algn="l" rtl="0">
              <a:lnSpc>
                <a:spcPct val="90000"/>
              </a:lnSpc>
              <a:spcBef>
                <a:spcPts val="1000"/>
              </a:spcBef>
              <a:spcAft>
                <a:spcPts val="0"/>
              </a:spcAft>
              <a:buNone/>
            </a:pPr>
            <a:endParaRPr sz="2000" b="1">
              <a:solidFill>
                <a:schemeClr val="dk1"/>
              </a:solidFill>
              <a:latin typeface="Calibri"/>
              <a:ea typeface="Calibri"/>
              <a:cs typeface="Calibri"/>
              <a:sym typeface="Calibri"/>
            </a:endParaRPr>
          </a:p>
          <a:p>
            <a:pPr marL="0" lvl="0" indent="0" algn="ctr" rtl="0">
              <a:spcBef>
                <a:spcPts val="0"/>
              </a:spcBef>
              <a:spcAft>
                <a:spcPts val="0"/>
              </a:spcAft>
              <a:buNone/>
            </a:pPr>
            <a:endParaRPr sz="1700" b="1">
              <a:latin typeface="Calibri"/>
              <a:ea typeface="Calibri"/>
              <a:cs typeface="Calibri"/>
              <a:sym typeface="Calibri"/>
            </a:endParaRPr>
          </a:p>
          <a:p>
            <a:pPr marL="0" lvl="0" indent="0" algn="ctr" rtl="0">
              <a:spcBef>
                <a:spcPts val="0"/>
              </a:spcBef>
              <a:spcAft>
                <a:spcPts val="0"/>
              </a:spcAft>
              <a:buNone/>
            </a:pPr>
            <a:endParaRPr sz="1700">
              <a:latin typeface="Calibri"/>
              <a:ea typeface="Calibri"/>
              <a:cs typeface="Calibri"/>
              <a:sym typeface="Calibri"/>
            </a:endParaRPr>
          </a:p>
        </p:txBody>
      </p:sp>
      <p:sp>
        <p:nvSpPr>
          <p:cNvPr id="272" name="Google Shape;272;g3b6dd2976d1_1_322"/>
          <p:cNvSpPr/>
          <p:nvPr/>
        </p:nvSpPr>
        <p:spPr>
          <a:xfrm>
            <a:off x="4104975" y="5358525"/>
            <a:ext cx="3609900" cy="1176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2600"/>
              <a:buFont typeface="Arial"/>
              <a:buNone/>
            </a:pPr>
            <a:r>
              <a:rPr lang="en-GB" sz="1200" i="1">
                <a:solidFill>
                  <a:srgbClr val="38761D"/>
                </a:solidFill>
              </a:rPr>
              <a:t>When do children start spelling tests? </a:t>
            </a:r>
            <a:endParaRPr sz="1200" i="1">
              <a:solidFill>
                <a:srgbClr val="38761D"/>
              </a:solidFill>
            </a:endParaRPr>
          </a:p>
          <a:p>
            <a:pPr marL="0" marR="0" lvl="0" indent="0" algn="ctr" rtl="0">
              <a:lnSpc>
                <a:spcPct val="100000"/>
              </a:lnSpc>
              <a:spcBef>
                <a:spcPts val="0"/>
              </a:spcBef>
              <a:spcAft>
                <a:spcPts val="0"/>
              </a:spcAft>
              <a:buClr>
                <a:schemeClr val="dk1"/>
              </a:buClr>
              <a:buSzPts val="2600"/>
              <a:buFont typeface="Arial"/>
              <a:buNone/>
            </a:pPr>
            <a:r>
              <a:rPr lang="en-GB" sz="1200" i="1">
                <a:solidFill>
                  <a:schemeClr val="dk1"/>
                </a:solidFill>
              </a:rPr>
              <a:t>The children have spelling dictation on Fridays. This gives them the chance to practise and apply their spelling patterns in context.</a:t>
            </a:r>
            <a:endParaRPr sz="1200" b="0" i="1" u="none" strike="noStrike" cap="none">
              <a:solidFill>
                <a:schemeClr val="dk1"/>
              </a:solidFill>
              <a:latin typeface="Arial"/>
              <a:ea typeface="Arial"/>
              <a:cs typeface="Arial"/>
              <a:sym typeface="Arial"/>
            </a:endParaRPr>
          </a:p>
        </p:txBody>
      </p:sp>
      <p:pic>
        <p:nvPicPr>
          <p:cNvPr id="273" name="Google Shape;273;g3b6dd2976d1_1_322"/>
          <p:cNvPicPr preferRelativeResize="0"/>
          <p:nvPr/>
        </p:nvPicPr>
        <p:blipFill rotWithShape="1">
          <a:blip r:embed="rId4">
            <a:alphaModFix/>
          </a:blip>
          <a:srcRect/>
          <a:stretch/>
        </p:blipFill>
        <p:spPr>
          <a:xfrm>
            <a:off x="564225" y="5337375"/>
            <a:ext cx="2857500" cy="12192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pic>
        <p:nvPicPr>
          <p:cNvPr id="278" name="Google Shape;278;g3b734f724af_0_0" title="spr.jpg"/>
          <p:cNvPicPr preferRelativeResize="0"/>
          <p:nvPr/>
        </p:nvPicPr>
        <p:blipFill>
          <a:blip r:embed="rId3">
            <a:alphaModFix/>
          </a:blip>
          <a:stretch>
            <a:fillRect/>
          </a:stretch>
        </p:blipFill>
        <p:spPr>
          <a:xfrm rot="-5400000">
            <a:off x="1183126" y="-19873"/>
            <a:ext cx="4516924" cy="6022574"/>
          </a:xfrm>
          <a:prstGeom prst="rect">
            <a:avLst/>
          </a:prstGeom>
          <a:noFill/>
          <a:ln>
            <a:noFill/>
          </a:ln>
        </p:spPr>
      </p:pic>
      <p:pic>
        <p:nvPicPr>
          <p:cNvPr id="279" name="Google Shape;279;g3b734f724af_0_0" title="hw.jpg"/>
          <p:cNvPicPr preferRelativeResize="0"/>
          <p:nvPr/>
        </p:nvPicPr>
        <p:blipFill>
          <a:blip r:embed="rId4">
            <a:alphaModFix/>
          </a:blip>
          <a:stretch>
            <a:fillRect/>
          </a:stretch>
        </p:blipFill>
        <p:spPr>
          <a:xfrm>
            <a:off x="6605275" y="152400"/>
            <a:ext cx="4914900" cy="6553200"/>
          </a:xfrm>
          <a:prstGeom prst="rect">
            <a:avLst/>
          </a:prstGeom>
          <a:noFill/>
          <a:ln>
            <a:noFill/>
          </a:ln>
        </p:spPr>
      </p:pic>
      <p:sp>
        <p:nvSpPr>
          <p:cNvPr id="280" name="Google Shape;280;g3b734f724af_0_0"/>
          <p:cNvSpPr/>
          <p:nvPr/>
        </p:nvSpPr>
        <p:spPr>
          <a:xfrm>
            <a:off x="3067300" y="4528600"/>
            <a:ext cx="3385500" cy="13455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i="1">
                <a:solidFill>
                  <a:srgbClr val="38761D"/>
                </a:solidFill>
                <a:latin typeface="Calibri"/>
                <a:ea typeface="Calibri"/>
                <a:cs typeface="Calibri"/>
                <a:sym typeface="Calibri"/>
              </a:rPr>
              <a:t>How does handwriting change through the school?</a:t>
            </a:r>
            <a:endParaRPr i="1">
              <a:solidFill>
                <a:srgbClr val="38761D"/>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g3b6dd2976d1_1_386"/>
          <p:cNvSpPr txBox="1">
            <a:spLocks noGrp="1"/>
          </p:cNvSpPr>
          <p:nvPr>
            <p:ph type="title"/>
          </p:nvPr>
        </p:nvSpPr>
        <p:spPr>
          <a:xfrm>
            <a:off x="1117600" y="365125"/>
            <a:ext cx="9885300" cy="1325700"/>
          </a:xfrm>
          <a:prstGeom prst="rect">
            <a:avLst/>
          </a:prstGeom>
          <a:solidFill>
            <a:srgbClr val="DAEEF3"/>
          </a:solid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400"/>
              <a:buFont typeface="Calibri"/>
              <a:buNone/>
            </a:pPr>
            <a:r>
              <a:rPr lang="en-GB"/>
              <a:t>LKS2 Spelling Lesson</a:t>
            </a:r>
            <a:endParaRPr/>
          </a:p>
        </p:txBody>
      </p:sp>
      <p:sp>
        <p:nvSpPr>
          <p:cNvPr id="286" name="Google Shape;286;g3b6dd2976d1_1_386"/>
          <p:cNvSpPr txBox="1">
            <a:spLocks noGrp="1"/>
          </p:cNvSpPr>
          <p:nvPr>
            <p:ph type="body" idx="1"/>
          </p:nvPr>
        </p:nvSpPr>
        <p:spPr>
          <a:xfrm>
            <a:off x="1216750" y="2310575"/>
            <a:ext cx="4303200" cy="38157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endParaRPr/>
          </a:p>
          <a:p>
            <a:pPr marL="0" lvl="0" indent="0" algn="l" rtl="0">
              <a:lnSpc>
                <a:spcPct val="100000"/>
              </a:lnSpc>
              <a:spcBef>
                <a:spcPts val="640"/>
              </a:spcBef>
              <a:spcAft>
                <a:spcPts val="0"/>
              </a:spcAft>
              <a:buClr>
                <a:schemeClr val="dk1"/>
              </a:buClr>
              <a:buSzPts val="3200"/>
              <a:buNone/>
            </a:pPr>
            <a:r>
              <a:rPr lang="en-GB"/>
              <a:t>Today we will focus on the prefix </a:t>
            </a:r>
            <a:r>
              <a:rPr lang="en-GB" b="1"/>
              <a:t>sub-</a:t>
            </a:r>
            <a:endParaRPr/>
          </a:p>
          <a:p>
            <a:pPr marL="0" lvl="0" indent="0" algn="l" rtl="0">
              <a:lnSpc>
                <a:spcPct val="100000"/>
              </a:lnSpc>
              <a:spcBef>
                <a:spcPts val="640"/>
              </a:spcBef>
              <a:spcAft>
                <a:spcPts val="0"/>
              </a:spcAft>
              <a:buClr>
                <a:schemeClr val="dk1"/>
              </a:buClr>
              <a:buSzPts val="3200"/>
              <a:buNone/>
            </a:pPr>
            <a:r>
              <a:rPr lang="en-GB"/>
              <a:t>which usually means </a:t>
            </a:r>
            <a:r>
              <a:rPr lang="en-GB" b="1"/>
              <a:t>under/below</a:t>
            </a:r>
            <a:r>
              <a:rPr lang="en-GB"/>
              <a:t> </a:t>
            </a:r>
            <a:endParaRPr/>
          </a:p>
        </p:txBody>
      </p:sp>
      <p:pic>
        <p:nvPicPr>
          <p:cNvPr id="287" name="Google Shape;287;g3b6dd2976d1_1_386"/>
          <p:cNvPicPr preferRelativeResize="0"/>
          <p:nvPr/>
        </p:nvPicPr>
        <p:blipFill>
          <a:blip r:embed="rId3">
            <a:alphaModFix/>
          </a:blip>
          <a:stretch>
            <a:fillRect/>
          </a:stretch>
        </p:blipFill>
        <p:spPr>
          <a:xfrm>
            <a:off x="6153286" y="3075613"/>
            <a:ext cx="4699248" cy="26475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g3b6dd2976d1_1_392"/>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under the earth’s surface</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293" name="Google Shape;293;g3b6dd2976d1_1_392"/>
          <p:cNvPicPr preferRelativeResize="0"/>
          <p:nvPr/>
        </p:nvPicPr>
        <p:blipFill>
          <a:blip r:embed="rId3">
            <a:alphaModFix/>
          </a:blip>
          <a:stretch>
            <a:fillRect/>
          </a:stretch>
        </p:blipFill>
        <p:spPr>
          <a:xfrm>
            <a:off x="6425833" y="2466720"/>
            <a:ext cx="3867425" cy="257830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g3b6dd2976d1_1_518"/>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under the earth’s surface</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solidFill>
                  <a:schemeClr val="accent2"/>
                </a:solidFill>
              </a:rPr>
              <a:t>subterranean</a:t>
            </a:r>
            <a:endParaRPr i="1">
              <a:solidFill>
                <a:schemeClr val="accent2"/>
              </a:solidFill>
            </a:endParaRPr>
          </a:p>
          <a:p>
            <a:pPr marL="0" lvl="0" indent="0" algn="l" rtl="0">
              <a:lnSpc>
                <a:spcPct val="100000"/>
              </a:lnSpc>
              <a:spcBef>
                <a:spcPts val="640"/>
              </a:spcBef>
              <a:spcAft>
                <a:spcPts val="0"/>
              </a:spcAft>
              <a:buClr>
                <a:schemeClr val="dk1"/>
              </a:buClr>
              <a:buSzPts val="3200"/>
              <a:buNone/>
            </a:pPr>
            <a:endParaRPr/>
          </a:p>
        </p:txBody>
      </p:sp>
      <p:pic>
        <p:nvPicPr>
          <p:cNvPr id="299" name="Google Shape;299;g3b6dd2976d1_1_518"/>
          <p:cNvPicPr preferRelativeResize="0"/>
          <p:nvPr/>
        </p:nvPicPr>
        <p:blipFill>
          <a:blip r:embed="rId3">
            <a:alphaModFix/>
          </a:blip>
          <a:stretch>
            <a:fillRect/>
          </a:stretch>
        </p:blipFill>
        <p:spPr>
          <a:xfrm>
            <a:off x="6425833" y="2466720"/>
            <a:ext cx="3867425" cy="257830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3b6dd2976d1_1_398"/>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under the water</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305" name="Google Shape;305;g3b6dd2976d1_1_398"/>
          <p:cNvPicPr preferRelativeResize="0"/>
          <p:nvPr/>
        </p:nvPicPr>
        <p:blipFill>
          <a:blip r:embed="rId3">
            <a:alphaModFix/>
          </a:blip>
          <a:stretch>
            <a:fillRect/>
          </a:stretch>
        </p:blipFill>
        <p:spPr>
          <a:xfrm>
            <a:off x="6247632" y="2549128"/>
            <a:ext cx="3682800" cy="245826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g3b6dd2976d1_1_404"/>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under the water</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solidFill>
                  <a:schemeClr val="accent2"/>
                </a:solidFill>
              </a:rPr>
              <a:t>submerge</a:t>
            </a:r>
            <a:endParaRPr i="1">
              <a:solidFill>
                <a:schemeClr val="accent2"/>
              </a:solidFill>
            </a:endParaRPr>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311" name="Google Shape;311;g3b6dd2976d1_1_404"/>
          <p:cNvPicPr preferRelativeResize="0"/>
          <p:nvPr/>
        </p:nvPicPr>
        <p:blipFill>
          <a:blip r:embed="rId3">
            <a:alphaModFix/>
          </a:blip>
          <a:stretch>
            <a:fillRect/>
          </a:stretch>
        </p:blipFill>
        <p:spPr>
          <a:xfrm>
            <a:off x="6247632" y="2549128"/>
            <a:ext cx="3682800" cy="245826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g3b6dd2976d1_1_410"/>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under the control of somebody else</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317" name="Google Shape;317;g3b6dd2976d1_1_410"/>
          <p:cNvPicPr preferRelativeResize="0"/>
          <p:nvPr/>
        </p:nvPicPr>
        <p:blipFill rotWithShape="1">
          <a:blip r:embed="rId3">
            <a:alphaModFix/>
          </a:blip>
          <a:srcRect b="29740"/>
          <a:stretch/>
        </p:blipFill>
        <p:spPr>
          <a:xfrm>
            <a:off x="6620833" y="2615930"/>
            <a:ext cx="4108933" cy="25416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g3b6dd2976d1_1_416"/>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under the control of somebody else</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solidFill>
                  <a:schemeClr val="accent2"/>
                </a:solidFill>
              </a:rPr>
              <a:t>subordinate</a:t>
            </a:r>
            <a:endParaRPr i="1">
              <a:solidFill>
                <a:schemeClr val="accent2"/>
              </a:solidFill>
            </a:endParaRPr>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323" name="Google Shape;323;g3b6dd2976d1_1_416"/>
          <p:cNvPicPr preferRelativeResize="0"/>
          <p:nvPr/>
        </p:nvPicPr>
        <p:blipFill rotWithShape="1">
          <a:blip r:embed="rId3">
            <a:alphaModFix/>
          </a:blip>
          <a:srcRect b="29740"/>
          <a:stretch/>
        </p:blipFill>
        <p:spPr>
          <a:xfrm>
            <a:off x="6620833" y="2615930"/>
            <a:ext cx="4108933" cy="25416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g3b6dd2976d1_1_422"/>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a ship designed to go completely under the sea</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t>submarine</a:t>
            </a:r>
            <a:endParaRPr i="1"/>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329" name="Google Shape;329;g3b6dd2976d1_1_422"/>
          <p:cNvPicPr preferRelativeResize="0"/>
          <p:nvPr/>
        </p:nvPicPr>
        <p:blipFill>
          <a:blip r:embed="rId3">
            <a:alphaModFix/>
          </a:blip>
          <a:stretch>
            <a:fillRect/>
          </a:stretch>
        </p:blipFill>
        <p:spPr>
          <a:xfrm>
            <a:off x="5745233" y="1600200"/>
            <a:ext cx="3843000" cy="288412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3b6dd2976d1_1_428"/>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3200"/>
              <a:buNone/>
            </a:pPr>
            <a:r>
              <a:rPr lang="en-GB"/>
              <a:t>Which word am I?</a:t>
            </a:r>
            <a:endParaRPr/>
          </a:p>
          <a:p>
            <a:pPr marL="0" lvl="0" indent="0" algn="l" rtl="0">
              <a:lnSpc>
                <a:spcPct val="100000"/>
              </a:lnSpc>
              <a:spcBef>
                <a:spcPts val="0"/>
              </a:spcBef>
              <a:spcAft>
                <a:spcPts val="0"/>
              </a:spcAft>
              <a:buClr>
                <a:schemeClr val="dk1"/>
              </a:buClr>
              <a:buSzPts val="3200"/>
              <a:buNone/>
            </a:pPr>
            <a:r>
              <a:rPr lang="en-GB" i="1"/>
              <a:t>a ship designed to go completely under the sea</a:t>
            </a:r>
            <a:endParaRPr i="1"/>
          </a:p>
          <a:p>
            <a:pPr marL="0" lvl="0" indent="0" algn="l" rtl="0">
              <a:lnSpc>
                <a:spcPct val="100000"/>
              </a:lnSpc>
              <a:spcBef>
                <a:spcPts val="0"/>
              </a:spcBef>
              <a:spcAft>
                <a:spcPts val="0"/>
              </a:spcAft>
              <a:buClr>
                <a:schemeClr val="dk1"/>
              </a:buClr>
              <a:buSzPts val="3200"/>
              <a:buNone/>
            </a:pPr>
            <a:endParaRPr i="1"/>
          </a:p>
          <a:p>
            <a:pPr marL="0" lvl="0" indent="0" algn="l" rtl="0">
              <a:lnSpc>
                <a:spcPct val="100000"/>
              </a:lnSpc>
              <a:spcBef>
                <a:spcPts val="0"/>
              </a:spcBef>
              <a:spcAft>
                <a:spcPts val="0"/>
              </a:spcAft>
              <a:buClr>
                <a:schemeClr val="dk1"/>
              </a:buClr>
              <a:buSzPts val="3200"/>
              <a:buNone/>
            </a:pPr>
            <a:r>
              <a:rPr lang="en-GB" i="1">
                <a:solidFill>
                  <a:schemeClr val="accent2"/>
                </a:solidFill>
              </a:rPr>
              <a:t>submarine</a:t>
            </a:r>
            <a:endParaRPr i="1">
              <a:solidFill>
                <a:schemeClr val="accent2"/>
              </a:solidFill>
            </a:endParaRPr>
          </a:p>
          <a:p>
            <a:pPr marL="0" lvl="0" indent="0" algn="l" rtl="0">
              <a:lnSpc>
                <a:spcPct val="100000"/>
              </a:lnSpc>
              <a:spcBef>
                <a:spcPts val="640"/>
              </a:spcBef>
              <a:spcAft>
                <a:spcPts val="0"/>
              </a:spcAft>
              <a:buClr>
                <a:schemeClr val="dk1"/>
              </a:buClr>
              <a:buSzPts val="3200"/>
              <a:buNone/>
            </a:pPr>
            <a:r>
              <a:rPr lang="en-GB" i="1"/>
              <a:t>submerge</a:t>
            </a:r>
            <a:endParaRPr i="1"/>
          </a:p>
          <a:p>
            <a:pPr marL="0" lvl="0" indent="0" algn="l" rtl="0">
              <a:lnSpc>
                <a:spcPct val="100000"/>
              </a:lnSpc>
              <a:spcBef>
                <a:spcPts val="640"/>
              </a:spcBef>
              <a:spcAft>
                <a:spcPts val="0"/>
              </a:spcAft>
              <a:buClr>
                <a:schemeClr val="dk1"/>
              </a:buClr>
              <a:buSzPts val="3200"/>
              <a:buNone/>
            </a:pPr>
            <a:r>
              <a:rPr lang="en-GB" i="1"/>
              <a:t>subordinate</a:t>
            </a:r>
            <a:endParaRPr i="1"/>
          </a:p>
          <a:p>
            <a:pPr marL="0" lvl="0" indent="0" algn="l" rtl="0">
              <a:lnSpc>
                <a:spcPct val="100000"/>
              </a:lnSpc>
              <a:spcBef>
                <a:spcPts val="640"/>
              </a:spcBef>
              <a:spcAft>
                <a:spcPts val="0"/>
              </a:spcAft>
              <a:buClr>
                <a:schemeClr val="dk1"/>
              </a:buClr>
              <a:buSzPts val="3200"/>
              <a:buNone/>
            </a:pPr>
            <a:r>
              <a:rPr lang="en-GB" i="1"/>
              <a:t>subterranean</a:t>
            </a:r>
            <a:endParaRPr i="1"/>
          </a:p>
          <a:p>
            <a:pPr marL="0" lvl="0" indent="0" algn="l" rtl="0">
              <a:lnSpc>
                <a:spcPct val="100000"/>
              </a:lnSpc>
              <a:spcBef>
                <a:spcPts val="640"/>
              </a:spcBef>
              <a:spcAft>
                <a:spcPts val="0"/>
              </a:spcAft>
              <a:buClr>
                <a:schemeClr val="dk1"/>
              </a:buClr>
              <a:buSzPts val="3200"/>
              <a:buNone/>
            </a:pPr>
            <a:endParaRPr/>
          </a:p>
        </p:txBody>
      </p:sp>
      <p:pic>
        <p:nvPicPr>
          <p:cNvPr id="335" name="Google Shape;335;g3b6dd2976d1_1_428"/>
          <p:cNvPicPr preferRelativeResize="0"/>
          <p:nvPr/>
        </p:nvPicPr>
        <p:blipFill>
          <a:blip r:embed="rId3">
            <a:alphaModFix/>
          </a:blip>
          <a:stretch>
            <a:fillRect/>
          </a:stretch>
        </p:blipFill>
        <p:spPr>
          <a:xfrm>
            <a:off x="5745233" y="1600200"/>
            <a:ext cx="3843000" cy="288412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3b6dd2976d1_1_434"/>
          <p:cNvSpPr txBox="1">
            <a:spLocks noGrp="1"/>
          </p:cNvSpPr>
          <p:nvPr>
            <p:ph type="body" idx="1"/>
          </p:nvPr>
        </p:nvSpPr>
        <p:spPr>
          <a:xfrm>
            <a:off x="609600" y="1600200"/>
            <a:ext cx="4910400" cy="4526100"/>
          </a:xfrm>
          <a:prstGeom prst="rect">
            <a:avLst/>
          </a:prstGeom>
          <a:solidFill>
            <a:srgbClr val="DAEEF3"/>
          </a:solidFill>
          <a:ln>
            <a:noFill/>
          </a:ln>
        </p:spPr>
        <p:txBody>
          <a:bodyPr spcFirstLastPara="1" wrap="square" lIns="91425" tIns="45700" rIns="91425" bIns="45700" anchor="t" anchorCtr="0">
            <a:normAutofit/>
          </a:bodyPr>
          <a:lstStyle/>
          <a:p>
            <a:pPr marL="0" lvl="0" indent="0" algn="l" rtl="0">
              <a:lnSpc>
                <a:spcPct val="100000"/>
              </a:lnSpc>
              <a:spcBef>
                <a:spcPts val="640"/>
              </a:spcBef>
              <a:spcAft>
                <a:spcPts val="0"/>
              </a:spcAft>
              <a:buClr>
                <a:schemeClr val="dk1"/>
              </a:buClr>
              <a:buSzPts val="3200"/>
              <a:buNone/>
            </a:pPr>
            <a:r>
              <a:rPr lang="en-GB" sz="3900"/>
              <a:t>Quickwrite: How many times can you correctly spell</a:t>
            </a:r>
            <a:endParaRPr sz="3900" i="1"/>
          </a:p>
          <a:p>
            <a:pPr marL="0" lvl="0" indent="0" algn="l" rtl="0">
              <a:lnSpc>
                <a:spcPct val="100000"/>
              </a:lnSpc>
              <a:spcBef>
                <a:spcPts val="640"/>
              </a:spcBef>
              <a:spcAft>
                <a:spcPts val="0"/>
              </a:spcAft>
              <a:buClr>
                <a:schemeClr val="dk1"/>
              </a:buClr>
              <a:buSzPts val="3200"/>
              <a:buNone/>
            </a:pPr>
            <a:r>
              <a:rPr lang="en-GB" sz="3900" i="1">
                <a:solidFill>
                  <a:srgbClr val="0000FF"/>
                </a:solidFill>
              </a:rPr>
              <a:t>subterranean</a:t>
            </a:r>
            <a:endParaRPr sz="3900" i="1">
              <a:solidFill>
                <a:srgbClr val="0000FF"/>
              </a:solidFill>
            </a:endParaRPr>
          </a:p>
          <a:p>
            <a:pPr marL="0" lvl="0" indent="0" algn="l" rtl="0">
              <a:lnSpc>
                <a:spcPct val="100000"/>
              </a:lnSpc>
              <a:spcBef>
                <a:spcPts val="640"/>
              </a:spcBef>
              <a:spcAft>
                <a:spcPts val="0"/>
              </a:spcAft>
              <a:buClr>
                <a:schemeClr val="dk1"/>
              </a:buClr>
              <a:buSzPts val="3200"/>
              <a:buNone/>
            </a:pPr>
            <a:r>
              <a:rPr lang="en-GB" sz="3900"/>
              <a:t>In 1 minute?</a:t>
            </a:r>
            <a:endParaRPr sz="3900"/>
          </a:p>
        </p:txBody>
      </p:sp>
      <p:pic>
        <p:nvPicPr>
          <p:cNvPr id="341" name="Google Shape;341;g3b6dd2976d1_1_434"/>
          <p:cNvPicPr preferRelativeResize="0"/>
          <p:nvPr/>
        </p:nvPicPr>
        <p:blipFill>
          <a:blip r:embed="rId3">
            <a:alphaModFix/>
          </a:blip>
          <a:stretch>
            <a:fillRect/>
          </a:stretch>
        </p:blipFill>
        <p:spPr>
          <a:xfrm>
            <a:off x="4523092" y="4702512"/>
            <a:ext cx="2637799" cy="175853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g3b6dd2976d1_1_331"/>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a:latin typeface="Short Stack"/>
                <a:ea typeface="Short Stack"/>
                <a:cs typeface="Short Stack"/>
                <a:sym typeface="Short Stack"/>
              </a:rPr>
              <a:t>Spelling &amp; </a:t>
            </a:r>
            <a:r>
              <a:rPr lang="en-GB" sz="3900" b="1">
                <a:latin typeface="Short Stack"/>
                <a:ea typeface="Short Stack"/>
                <a:cs typeface="Short Stack"/>
                <a:sym typeface="Short Stack"/>
              </a:rPr>
              <a:t>Handwriting</a:t>
            </a:r>
            <a:r>
              <a:rPr lang="en-GB" sz="3900">
                <a:latin typeface="Short Stack"/>
                <a:ea typeface="Short Stack"/>
                <a:cs typeface="Short Stack"/>
                <a:sym typeface="Short Stack"/>
              </a:rPr>
              <a:t> in KS2</a:t>
            </a:r>
            <a:endParaRPr sz="3900">
              <a:latin typeface="Short Stack"/>
              <a:ea typeface="Short Stack"/>
              <a:cs typeface="Short Stack"/>
              <a:sym typeface="Short Stack"/>
            </a:endParaRPr>
          </a:p>
        </p:txBody>
      </p:sp>
      <p:sp>
        <p:nvSpPr>
          <p:cNvPr id="347" name="Google Shape;347;g3b6dd2976d1_1_331"/>
          <p:cNvSpPr txBox="1">
            <a:spLocks noGrp="1"/>
          </p:cNvSpPr>
          <p:nvPr>
            <p:ph type="body" idx="1"/>
          </p:nvPr>
        </p:nvSpPr>
        <p:spPr>
          <a:xfrm>
            <a:off x="5549075" y="1749425"/>
            <a:ext cx="6024900" cy="4503600"/>
          </a:xfrm>
          <a:prstGeom prst="rect">
            <a:avLst/>
          </a:prstGeom>
          <a:solidFill>
            <a:srgbClr val="D9EAD3"/>
          </a:solidFill>
        </p:spPr>
        <p:txBody>
          <a:bodyPr spcFirstLastPara="1" wrap="square" lIns="91425" tIns="45700" rIns="91425" bIns="45700" anchor="t" anchorCtr="0">
            <a:normAutofit fontScale="92500" lnSpcReduction="20000"/>
          </a:bodyPr>
          <a:lstStyle/>
          <a:p>
            <a:pPr marL="0" lvl="0" indent="0" algn="l" rtl="0">
              <a:spcBef>
                <a:spcPts val="1000"/>
              </a:spcBef>
              <a:spcAft>
                <a:spcPts val="0"/>
              </a:spcAft>
              <a:buNone/>
            </a:pPr>
            <a:r>
              <a:rPr lang="en-GB">
                <a:latin typeface="Short Stack"/>
                <a:ea typeface="Short Stack"/>
                <a:cs typeface="Short Stack"/>
                <a:sym typeface="Short Stack"/>
              </a:rPr>
              <a:t>Handwriting is taught using the Nelson Handwriting scheme as a weekly lesson with children practising the taught letters in their handwriting book through the week. Letter formation is the same as Little Wandle but from Y3 children learn to loop their k to support fluent, joined up handwriting. Handwriting is often linked to the taught spelling patterns. In UKS2 handwriting is taught where needed.</a:t>
            </a:r>
            <a:endParaRPr>
              <a:latin typeface="Short Stack"/>
              <a:ea typeface="Short Stack"/>
              <a:cs typeface="Short Stack"/>
              <a:sym typeface="Short Stack"/>
            </a:endParaRPr>
          </a:p>
        </p:txBody>
      </p:sp>
      <p:sp>
        <p:nvSpPr>
          <p:cNvPr id="348" name="Google Shape;348;g3b6dd2976d1_1_331"/>
          <p:cNvSpPr/>
          <p:nvPr/>
        </p:nvSpPr>
        <p:spPr>
          <a:xfrm>
            <a:off x="310325" y="5076125"/>
            <a:ext cx="2212200" cy="1176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2600"/>
              <a:buFont typeface="Arial"/>
              <a:buNone/>
            </a:pPr>
            <a:r>
              <a:rPr lang="en-GB" sz="1200" b="0" i="1" u="none" strike="noStrike" cap="none">
                <a:solidFill>
                  <a:schemeClr val="dk1"/>
                </a:solidFill>
                <a:latin typeface="Arial"/>
                <a:ea typeface="Arial"/>
                <a:cs typeface="Arial"/>
                <a:sym typeface="Arial"/>
              </a:rPr>
              <a:t>Gaining automaticity requires explicit teaching, extensive practice and effective feedback.</a:t>
            </a:r>
            <a:endParaRPr sz="1200" b="0" i="1" u="none" strike="noStrike" cap="none">
              <a:solidFill>
                <a:schemeClr val="dk1"/>
              </a:solidFill>
              <a:latin typeface="Arial"/>
              <a:ea typeface="Arial"/>
              <a:cs typeface="Arial"/>
              <a:sym typeface="Arial"/>
            </a:endParaRPr>
          </a:p>
        </p:txBody>
      </p:sp>
      <p:pic>
        <p:nvPicPr>
          <p:cNvPr id="349" name="Google Shape;349;g3b6dd2976d1_1_331" descr="Nelson Handwriting | Oxford Owl"/>
          <p:cNvPicPr preferRelativeResize="0"/>
          <p:nvPr/>
        </p:nvPicPr>
        <p:blipFill rotWithShape="1">
          <a:blip r:embed="rId3">
            <a:alphaModFix/>
          </a:blip>
          <a:srcRect/>
          <a:stretch/>
        </p:blipFill>
        <p:spPr>
          <a:xfrm>
            <a:off x="2823465" y="5466153"/>
            <a:ext cx="2080684" cy="1176900"/>
          </a:xfrm>
          <a:prstGeom prst="rect">
            <a:avLst/>
          </a:prstGeom>
          <a:noFill/>
          <a:ln>
            <a:noFill/>
          </a:ln>
        </p:spPr>
      </p:pic>
      <p:pic>
        <p:nvPicPr>
          <p:cNvPr id="350" name="Google Shape;350;g3b6dd2976d1_1_331"/>
          <p:cNvPicPr preferRelativeResize="0"/>
          <p:nvPr/>
        </p:nvPicPr>
        <p:blipFill rotWithShape="1">
          <a:blip r:embed="rId4">
            <a:alphaModFix/>
          </a:blip>
          <a:srcRect/>
          <a:stretch/>
        </p:blipFill>
        <p:spPr>
          <a:xfrm>
            <a:off x="502623" y="1992513"/>
            <a:ext cx="2786225" cy="2781926"/>
          </a:xfrm>
          <a:prstGeom prst="rect">
            <a:avLst/>
          </a:prstGeom>
          <a:noFill/>
          <a:ln>
            <a:noFill/>
          </a:ln>
        </p:spPr>
      </p:pic>
      <p:sp>
        <p:nvSpPr>
          <p:cNvPr id="351" name="Google Shape;351;g3b6dd2976d1_1_331"/>
          <p:cNvSpPr/>
          <p:nvPr/>
        </p:nvSpPr>
        <p:spPr>
          <a:xfrm>
            <a:off x="3163913" y="3037738"/>
            <a:ext cx="1399800" cy="691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Calibri"/>
                <a:ea typeface="Calibri"/>
                <a:cs typeface="Calibri"/>
                <a:sym typeface="Calibri"/>
              </a:rPr>
              <a:t>Year 3-4 spellings</a:t>
            </a:r>
            <a:endParaRPr>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g3b6dd2976d1_1_376"/>
          <p:cNvSpPr txBox="1">
            <a:spLocks noGrp="1"/>
          </p:cNvSpPr>
          <p:nvPr>
            <p:ph type="title"/>
          </p:nvPr>
        </p:nvSpPr>
        <p:spPr>
          <a:xfrm>
            <a:off x="838200" y="365125"/>
            <a:ext cx="10515600" cy="1325700"/>
          </a:xfrm>
          <a:prstGeom prst="rect">
            <a:avLst/>
          </a:prstGeom>
          <a:solidFill>
            <a:srgbClr val="CCCCCC"/>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sz="3900">
                <a:latin typeface="Short Stack"/>
                <a:ea typeface="Short Stack"/>
                <a:cs typeface="Short Stack"/>
                <a:sym typeface="Short Stack"/>
              </a:rPr>
              <a:t>Spelling &amp; </a:t>
            </a:r>
            <a:r>
              <a:rPr lang="en-GB" sz="3900" b="1">
                <a:latin typeface="Short Stack"/>
                <a:ea typeface="Short Stack"/>
                <a:cs typeface="Short Stack"/>
                <a:sym typeface="Short Stack"/>
              </a:rPr>
              <a:t>Handwriting</a:t>
            </a:r>
            <a:r>
              <a:rPr lang="en-GB" sz="3900">
                <a:latin typeface="Short Stack"/>
                <a:ea typeface="Short Stack"/>
                <a:cs typeface="Short Stack"/>
                <a:sym typeface="Short Stack"/>
              </a:rPr>
              <a:t> in KS2</a:t>
            </a:r>
            <a:endParaRPr sz="3900">
              <a:latin typeface="Short Stack"/>
              <a:ea typeface="Short Stack"/>
              <a:cs typeface="Short Stack"/>
              <a:sym typeface="Short Stack"/>
            </a:endParaRPr>
          </a:p>
        </p:txBody>
      </p:sp>
      <p:sp>
        <p:nvSpPr>
          <p:cNvPr id="357" name="Google Shape;357;g3b6dd2976d1_1_376"/>
          <p:cNvSpPr txBox="1">
            <a:spLocks noGrp="1"/>
          </p:cNvSpPr>
          <p:nvPr>
            <p:ph type="body" idx="1"/>
          </p:nvPr>
        </p:nvSpPr>
        <p:spPr>
          <a:xfrm>
            <a:off x="5549075" y="1749425"/>
            <a:ext cx="6024900" cy="4503600"/>
          </a:xfrm>
          <a:prstGeom prst="rect">
            <a:avLst/>
          </a:prstGeom>
          <a:solidFill>
            <a:srgbClr val="D9EAD3"/>
          </a:solidFill>
        </p:spPr>
        <p:txBody>
          <a:bodyPr spcFirstLastPara="1" wrap="square" lIns="91425" tIns="45700" rIns="91425" bIns="45700" anchor="t" anchorCtr="0">
            <a:normAutofit/>
          </a:bodyPr>
          <a:lstStyle/>
          <a:p>
            <a:pPr marL="0" lvl="0" indent="0" algn="l" rtl="0">
              <a:spcBef>
                <a:spcPts val="1000"/>
              </a:spcBef>
              <a:spcAft>
                <a:spcPts val="0"/>
              </a:spcAft>
              <a:buNone/>
            </a:pPr>
            <a:r>
              <a:rPr lang="en-GB">
                <a:latin typeface="Short Stack"/>
                <a:ea typeface="Short Stack"/>
                <a:cs typeface="Short Stack"/>
                <a:sym typeface="Short Stack"/>
              </a:rPr>
              <a:t>Children develop their own fluent, legible style and may start to write using a slanted style.</a:t>
            </a:r>
            <a:endParaRPr>
              <a:latin typeface="Short Stack"/>
              <a:ea typeface="Short Stack"/>
              <a:cs typeface="Short Stack"/>
              <a:sym typeface="Short Stack"/>
            </a:endParaRPr>
          </a:p>
          <a:p>
            <a:pPr marL="0" lvl="0" indent="0" algn="l" rtl="0">
              <a:spcBef>
                <a:spcPts val="1000"/>
              </a:spcBef>
              <a:spcAft>
                <a:spcPts val="0"/>
              </a:spcAft>
              <a:buNone/>
            </a:pPr>
            <a:r>
              <a:rPr lang="en-GB">
                <a:latin typeface="Short Stack"/>
                <a:ea typeface="Short Stack"/>
                <a:cs typeface="Short Stack"/>
                <a:sym typeface="Short Stack"/>
              </a:rPr>
              <a:t>There are purposeful writing opportunities to showcase handwriting such as the end of an English unit.</a:t>
            </a:r>
            <a:endParaRPr>
              <a:latin typeface="Short Stack"/>
              <a:ea typeface="Short Stack"/>
              <a:cs typeface="Short Stack"/>
              <a:sym typeface="Short Stack"/>
            </a:endParaRPr>
          </a:p>
        </p:txBody>
      </p:sp>
      <p:pic>
        <p:nvPicPr>
          <p:cNvPr id="358" name="Google Shape;358;g3b6dd2976d1_1_376"/>
          <p:cNvPicPr preferRelativeResize="0"/>
          <p:nvPr/>
        </p:nvPicPr>
        <p:blipFill rotWithShape="1">
          <a:blip r:embed="rId3">
            <a:alphaModFix/>
          </a:blip>
          <a:srcRect/>
          <a:stretch/>
        </p:blipFill>
        <p:spPr>
          <a:xfrm>
            <a:off x="1984199" y="2236683"/>
            <a:ext cx="2649469" cy="3529092"/>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g3b46ee268ff_0_75" descr="Big Cat Phonics for Little Wandle Letters and Sounds – SEND Programme:  Graduated Approach Teacher's Guide | Badger Learning"/>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4" name="Google Shape;364;g3b46ee268ff_0_75" descr="Big Cat Phonics for Little Wandle Letters and Sounds Revised - Grapheme  Chart for Reception: Phases 2 and 3 For Year Reception | Badger Learning"/>
          <p:cNvSpPr/>
          <p:nvPr/>
        </p:nvSpPr>
        <p:spPr>
          <a:xfrm>
            <a:off x="6096000" y="34290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5" name="Google Shape;365;g3b46ee268ff_0_75" descr="Big Cat Phonics for Little Wandle Letters and Sounds Revised - Grapheme  Mats For Year 1 (Pack Of 10): Phases 2, 3 And 5 | Badger Learning"/>
          <p:cNvSpPr/>
          <p:nvPr/>
        </p:nvSpPr>
        <p:spPr>
          <a:xfrm>
            <a:off x="6248400" y="3581400"/>
            <a:ext cx="3048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6" name="Google Shape;366;g3b46ee268ff_0_75"/>
          <p:cNvSpPr/>
          <p:nvPr/>
        </p:nvSpPr>
        <p:spPr>
          <a:xfrm>
            <a:off x="222325" y="282675"/>
            <a:ext cx="2530800" cy="1759200"/>
          </a:xfrm>
          <a:prstGeom prst="wedgeRect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i="1">
                <a:solidFill>
                  <a:srgbClr val="38761D"/>
                </a:solidFill>
                <a:latin typeface="Calibri"/>
                <a:ea typeface="Calibri"/>
                <a:cs typeface="Calibri"/>
                <a:sym typeface="Calibri"/>
              </a:rPr>
              <a:t>How can I support spelling at home?</a:t>
            </a:r>
            <a:endParaRPr sz="1800" b="0" i="1" u="none" strike="noStrike" cap="none">
              <a:solidFill>
                <a:srgbClr val="38761D"/>
              </a:solidFill>
              <a:latin typeface="Calibri"/>
              <a:ea typeface="Calibri"/>
              <a:cs typeface="Calibri"/>
              <a:sym typeface="Calibri"/>
            </a:endParaRPr>
          </a:p>
        </p:txBody>
      </p:sp>
      <p:pic>
        <p:nvPicPr>
          <p:cNvPr id="367" name="Google Shape;367;g3b46ee268ff_0_75"/>
          <p:cNvPicPr preferRelativeResize="0"/>
          <p:nvPr/>
        </p:nvPicPr>
        <p:blipFill rotWithShape="1">
          <a:blip r:embed="rId3">
            <a:alphaModFix/>
          </a:blip>
          <a:srcRect/>
          <a:stretch/>
        </p:blipFill>
        <p:spPr>
          <a:xfrm>
            <a:off x="519575" y="2507800"/>
            <a:ext cx="2970875" cy="3928725"/>
          </a:xfrm>
          <a:prstGeom prst="rect">
            <a:avLst/>
          </a:prstGeom>
          <a:noFill/>
          <a:ln>
            <a:noFill/>
          </a:ln>
        </p:spPr>
      </p:pic>
      <p:pic>
        <p:nvPicPr>
          <p:cNvPr id="368" name="Google Shape;368;g3b46ee268ff_0_75"/>
          <p:cNvPicPr preferRelativeResize="0"/>
          <p:nvPr/>
        </p:nvPicPr>
        <p:blipFill rotWithShape="1">
          <a:blip r:embed="rId4">
            <a:alphaModFix/>
          </a:blip>
          <a:srcRect t="17341"/>
          <a:stretch/>
        </p:blipFill>
        <p:spPr>
          <a:xfrm>
            <a:off x="4187325" y="3078750"/>
            <a:ext cx="3817350" cy="3142724"/>
          </a:xfrm>
          <a:prstGeom prst="rect">
            <a:avLst/>
          </a:prstGeom>
          <a:noFill/>
          <a:ln>
            <a:noFill/>
          </a:ln>
        </p:spPr>
      </p:pic>
      <p:pic>
        <p:nvPicPr>
          <p:cNvPr id="369" name="Google Shape;369;g3b46ee268ff_0_75"/>
          <p:cNvPicPr preferRelativeResize="0"/>
          <p:nvPr/>
        </p:nvPicPr>
        <p:blipFill rotWithShape="1">
          <a:blip r:embed="rId5">
            <a:alphaModFix/>
          </a:blip>
          <a:srcRect b="15490"/>
          <a:stretch/>
        </p:blipFill>
        <p:spPr>
          <a:xfrm>
            <a:off x="3642850" y="152400"/>
            <a:ext cx="3962400" cy="2511525"/>
          </a:xfrm>
          <a:prstGeom prst="rect">
            <a:avLst/>
          </a:prstGeom>
          <a:noFill/>
          <a:ln>
            <a:noFill/>
          </a:ln>
        </p:spPr>
      </p:pic>
      <p:pic>
        <p:nvPicPr>
          <p:cNvPr id="370" name="Google Shape;370;g3b46ee268ff_0_75"/>
          <p:cNvPicPr preferRelativeResize="0"/>
          <p:nvPr/>
        </p:nvPicPr>
        <p:blipFill>
          <a:blip r:embed="rId6">
            <a:alphaModFix/>
          </a:blip>
          <a:stretch>
            <a:fillRect/>
          </a:stretch>
        </p:blipFill>
        <p:spPr>
          <a:xfrm>
            <a:off x="8004675" y="347838"/>
            <a:ext cx="3371849" cy="2120650"/>
          </a:xfrm>
          <a:prstGeom prst="rect">
            <a:avLst/>
          </a:prstGeom>
          <a:noFill/>
          <a:ln>
            <a:noFill/>
          </a:ln>
        </p:spPr>
      </p:pic>
      <p:pic>
        <p:nvPicPr>
          <p:cNvPr id="371" name="Google Shape;371;g3b46ee268ff_0_75"/>
          <p:cNvPicPr preferRelativeResize="0"/>
          <p:nvPr/>
        </p:nvPicPr>
        <p:blipFill>
          <a:blip r:embed="rId7">
            <a:alphaModFix/>
          </a:blip>
          <a:stretch>
            <a:fillRect/>
          </a:stretch>
        </p:blipFill>
        <p:spPr>
          <a:xfrm>
            <a:off x="8801354" y="3276600"/>
            <a:ext cx="3238245" cy="32956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g3b6dd2976d1_1_350"/>
          <p:cNvSpPr txBox="1">
            <a:spLocks noGrp="1"/>
          </p:cNvSpPr>
          <p:nvPr>
            <p:ph type="title"/>
          </p:nvPr>
        </p:nvSpPr>
        <p:spPr>
          <a:xfrm>
            <a:off x="838200" y="365125"/>
            <a:ext cx="10515600" cy="1325700"/>
          </a:xfrm>
          <a:prstGeom prst="rect">
            <a:avLst/>
          </a:prstGeom>
          <a:solidFill>
            <a:schemeClr val="lt2"/>
          </a:solidFill>
        </p:spPr>
        <p:txBody>
          <a:bodyPr spcFirstLastPara="1" wrap="square" lIns="91425" tIns="45700" rIns="91425" bIns="45700" anchor="ctr" anchorCtr="0">
            <a:normAutofit/>
          </a:bodyPr>
          <a:lstStyle/>
          <a:p>
            <a:pPr marL="0" lvl="0" indent="0" algn="ctr" rtl="0">
              <a:spcBef>
                <a:spcPts val="0"/>
              </a:spcBef>
              <a:spcAft>
                <a:spcPts val="0"/>
              </a:spcAft>
              <a:buNone/>
            </a:pPr>
            <a:r>
              <a:rPr lang="en-GB"/>
              <a:t>Useful Resources/Websites</a:t>
            </a:r>
            <a:endParaRPr/>
          </a:p>
        </p:txBody>
      </p:sp>
      <p:sp>
        <p:nvSpPr>
          <p:cNvPr id="377" name="Google Shape;377;g3b6dd2976d1_1_350"/>
          <p:cNvSpPr txBox="1">
            <a:spLocks noGrp="1"/>
          </p:cNvSpPr>
          <p:nvPr>
            <p:ph type="body" idx="1"/>
          </p:nvPr>
        </p:nvSpPr>
        <p:spPr>
          <a:xfrm>
            <a:off x="838200" y="1825625"/>
            <a:ext cx="10515600" cy="4351200"/>
          </a:xfrm>
          <a:prstGeom prst="rect">
            <a:avLst/>
          </a:prstGeom>
          <a:solidFill>
            <a:schemeClr val="lt2"/>
          </a:solidFill>
        </p:spPr>
        <p:txBody>
          <a:bodyPr spcFirstLastPara="1" wrap="square" lIns="91425" tIns="45700" rIns="91425" bIns="45700" anchor="t" anchorCtr="0">
            <a:normAutofit/>
          </a:bodyPr>
          <a:lstStyle/>
          <a:p>
            <a:pPr marL="0" lvl="0" indent="0" algn="l" rtl="0">
              <a:spcBef>
                <a:spcPts val="1000"/>
              </a:spcBef>
              <a:spcAft>
                <a:spcPts val="0"/>
              </a:spcAft>
              <a:buNone/>
            </a:pPr>
            <a:r>
              <a:rPr lang="en-GB"/>
              <a:t>Oxford Owl website - including lists of words for different year groups, videos and ideas for games.</a:t>
            </a:r>
            <a:endParaRPr/>
          </a:p>
          <a:p>
            <a:pPr marL="0" lvl="0" indent="0" algn="l" rtl="0">
              <a:spcBef>
                <a:spcPts val="1000"/>
              </a:spcBef>
              <a:spcAft>
                <a:spcPts val="0"/>
              </a:spcAft>
              <a:buNone/>
            </a:pPr>
            <a:r>
              <a:rPr lang="en-GB" u="sng">
                <a:solidFill>
                  <a:schemeClr val="hlink"/>
                </a:solidFill>
                <a:hlinkClick r:id="rId3"/>
              </a:rPr>
              <a:t>https://home.oxfordowl.co.uk/english/primary-spelling/</a:t>
            </a:r>
            <a:endParaRPr/>
          </a:p>
          <a:p>
            <a:pPr marL="0" lvl="0" indent="0" algn="l" rtl="0">
              <a:spcBef>
                <a:spcPts val="1000"/>
              </a:spcBef>
              <a:spcAft>
                <a:spcPts val="0"/>
              </a:spcAft>
              <a:buNone/>
            </a:pPr>
            <a:endParaRPr/>
          </a:p>
          <a:p>
            <a:pPr marL="0" lvl="0" indent="0" algn="l" rtl="0">
              <a:spcBef>
                <a:spcPts val="1000"/>
              </a:spcBef>
              <a:spcAft>
                <a:spcPts val="0"/>
              </a:spcAft>
              <a:buNone/>
            </a:pPr>
            <a:r>
              <a:rPr lang="en-GB" u="sng">
                <a:solidFill>
                  <a:schemeClr val="hlink"/>
                </a:solidFill>
                <a:hlinkClick r:id="rId4"/>
              </a:rPr>
              <a:t>https://spellingframe.co.uk/</a:t>
            </a:r>
            <a:r>
              <a:rPr lang="en-GB"/>
              <a:t> (spelling games and printables)</a:t>
            </a:r>
            <a:endParaRPr/>
          </a:p>
          <a:p>
            <a:pPr marL="0" lvl="0" indent="0" algn="l" rtl="0">
              <a:spcBef>
                <a:spcPts val="1000"/>
              </a:spcBef>
              <a:spcAft>
                <a:spcPts val="0"/>
              </a:spcAft>
              <a:buNone/>
            </a:pPr>
            <a:r>
              <a:rPr lang="en-GB"/>
              <a:t>BBC bitesize:</a:t>
            </a:r>
            <a:endParaRPr/>
          </a:p>
          <a:p>
            <a:pPr marL="0" lvl="0" indent="0" algn="l" rtl="0">
              <a:spcBef>
                <a:spcPts val="1000"/>
              </a:spcBef>
              <a:spcAft>
                <a:spcPts val="0"/>
              </a:spcAft>
              <a:buNone/>
            </a:pPr>
            <a:r>
              <a:rPr lang="en-GB"/>
              <a:t>KS1: </a:t>
            </a:r>
            <a:r>
              <a:rPr lang="en-GB" u="sng">
                <a:solidFill>
                  <a:schemeClr val="hlink"/>
                </a:solidFill>
                <a:hlinkClick r:id="rId5"/>
              </a:rPr>
              <a:t>https://www.bbc.co.uk/bitesize/topics/zcgv39q</a:t>
            </a:r>
            <a:endParaRPr/>
          </a:p>
          <a:p>
            <a:pPr marL="0" lvl="0" indent="0" algn="l" rtl="0">
              <a:spcBef>
                <a:spcPts val="1000"/>
              </a:spcBef>
              <a:spcAft>
                <a:spcPts val="0"/>
              </a:spcAft>
              <a:buNone/>
            </a:pPr>
            <a:r>
              <a:rPr lang="en-GB"/>
              <a:t>KS2: </a:t>
            </a:r>
            <a:r>
              <a:rPr lang="en-GB" u="sng">
                <a:solidFill>
                  <a:schemeClr val="hlink"/>
                </a:solidFill>
                <a:hlinkClick r:id="rId6"/>
              </a:rPr>
              <a:t>https://www.bbc.co.uk/bitesize/articles/zbm8scw</a:t>
            </a:r>
            <a:r>
              <a:rPr lang="en-GB"/>
              <a:t> </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1366</Words>
  <Application>Microsoft Office PowerPoint</Application>
  <PresentationFormat>Widescreen</PresentationFormat>
  <Paragraphs>152</Paragraphs>
  <Slides>28</Slides>
  <Notes>28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28</vt:i4>
      </vt:variant>
    </vt:vector>
  </HeadingPairs>
  <TitlesOfParts>
    <vt:vector size="33" baseType="lpstr">
      <vt:lpstr>Arial</vt:lpstr>
      <vt:lpstr>Short Stack</vt:lpstr>
      <vt:lpstr>Calibri</vt:lpstr>
      <vt:lpstr>Office Theme</vt:lpstr>
      <vt:lpstr>Office Theme</vt:lpstr>
      <vt:lpstr>PowerPoint Presentation</vt:lpstr>
      <vt:lpstr>PowerPoint Presentation</vt:lpstr>
      <vt:lpstr>PowerPoint Presentation</vt:lpstr>
      <vt:lpstr>EYFS</vt:lpstr>
      <vt:lpstr>Spelling &amp; Handwriting in Reception</vt:lpstr>
      <vt:lpstr>Spelling &amp; Handwriting in Reception</vt:lpstr>
      <vt:lpstr>PowerPoint Presentation</vt:lpstr>
      <vt:lpstr>PowerPoint Presentation</vt:lpstr>
      <vt:lpstr> Y1 Pupils should be taught to:  • sit correctly at a table, holding a pencil comfortably and correctly  • begin to form lower-case letters in the correct direction, starting and finishing in the right place  • form capital letters • form digits 0–9 • understand which letters belong to which handwriting ‘families’ (i.e. letters that are formed in similar ways) and to practise these Y2 Pupils should be taught to: form lower-case letters of the correct size relative to one another  • start using some of the diagonal and horizontal strokes needed to join letters and understand which letters, when adjacent to one another, are best left unjoined  • write capital letters and digits of the correct size, orientation and relationship to one another and to lower-case letters  • use spacing between words that reflects the size of the letters, so that later joins do not create extra, confusing shapes  </vt:lpstr>
      <vt:lpstr>Spelling &amp; Handwriting in KS1</vt:lpstr>
      <vt:lpstr>Spelling &amp; Handwriting in KS1</vt:lpstr>
      <vt:lpstr>KS2 Writing</vt:lpstr>
      <vt:lpstr>Spelling &amp; Handwriting in KS2</vt:lpstr>
      <vt:lpstr>PowerPoint Presentation</vt:lpstr>
      <vt:lpstr>LKS2 Spelling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Spelling &amp; Handwriting in KS2</vt:lpstr>
      <vt:lpstr>Spelling &amp; Handwriting in KS2</vt:lpstr>
      <vt:lpstr>PowerPoint Presentation</vt:lpstr>
      <vt:lpstr>Useful Resources/Websites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Cate Cooper</dc:creator>
  <cp:lastModifiedBy>Cate Cooper</cp:lastModifiedBy>
  <cp:revision>1</cp:revision>
  <dcterms:created xsi:type="dcterms:W3CDTF">2025-11-02T06:38:02Z</dcterms:created>
  <dcterms:modified xsi:type="dcterms:W3CDTF">2026-01-14T16:58:08Z</dcterms:modified>
</cp:coreProperties>
</file>